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_rels/chart4.xml.rels" ContentType="application/vnd.openxmlformats-package.relationships+xml"/>
  <Override PartName="/ppt/charts/_rels/chart21.xml.rels" ContentType="application/vnd.openxmlformats-package.relationships+xml"/>
  <Override PartName="/ppt/charts/_rels/chart5.xml.rels" ContentType="application/vnd.openxmlformats-package.relationships+xml"/>
  <Override PartName="/ppt/charts/_rels/chart17.xml.rels" ContentType="application/vnd.openxmlformats-package.relationships+xml"/>
  <Override PartName="/ppt/charts/_rels/chart22.xml.rels" ContentType="application/vnd.openxmlformats-package.relationships+xml"/>
  <Override PartName="/ppt/charts/_rels/chart15.xml.rels" ContentType="application/vnd.openxmlformats-package.relationships+xml"/>
  <Override PartName="/ppt/charts/_rels/chart18.xml.rels" ContentType="application/vnd.openxmlformats-package.relationships+xml"/>
  <Override PartName="/ppt/charts/_rels/chart19.xml.rels" ContentType="application/vnd.openxmlformats-package.relationships+xml"/>
  <Override PartName="/ppt/charts/_rels/chart23.xml.rels" ContentType="application/vnd.openxmlformats-package.relationships+xml"/>
  <Override PartName="/ppt/charts/_rels/chart24.xml.rels" ContentType="application/vnd.openxmlformats-package.relationships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drawings/drawing9.xml" ContentType="application/vnd.openxmlformats-officedocument.drawingml.chartshapes+xml"/>
  <Override PartName="/ppt/drawings/drawing10.xml" ContentType="application/vnd.openxmlformats-officedocument.drawingml.chartshape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13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5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15.xml" ContentType="application/vnd.openxmlformats-officedocument.presentationml.notesSlide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presProps" Target="presProps.xml"/>
</Relationships>
</file>

<file path=ppt/charts/_rels/chart15.xml.rels><?xml version="1.0" encoding="UTF-8"?>
<Relationships xmlns="http://schemas.openxmlformats.org/package/2006/relationships"><Relationship Id="rId1" Type="http://schemas.openxmlformats.org/officeDocument/2006/relationships/chartUserShapes" Target="../drawings/drawing3.xml"/>
</Relationships>
</file>

<file path=ppt/charts/_rels/chart17.xml.rels><?xml version="1.0" encoding="UTF-8"?>
<Relationships xmlns="http://schemas.openxmlformats.org/package/2006/relationships"><Relationship Id="rId1" Type="http://schemas.openxmlformats.org/officeDocument/2006/relationships/chartUserShapes" Target="../drawings/drawing4.xml"/>
</Relationships>
</file>

<file path=ppt/charts/_rels/chart18.xml.rels><?xml version="1.0" encoding="UTF-8"?>
<Relationships xmlns="http://schemas.openxmlformats.org/package/2006/relationships"><Relationship Id="rId1" Type="http://schemas.openxmlformats.org/officeDocument/2006/relationships/chartUserShapes" Target="../drawings/drawing5.xml"/>
</Relationships>
</file>

<file path=ppt/charts/_rels/chart19.xml.rels><?xml version="1.0" encoding="UTF-8"?>
<Relationships xmlns="http://schemas.openxmlformats.org/package/2006/relationships"><Relationship Id="rId1" Type="http://schemas.openxmlformats.org/officeDocument/2006/relationships/chartUserShapes" Target="../drawings/drawing6.xml"/>
</Relationships>
</file>

<file path=ppt/charts/_rels/chart21.xml.rels><?xml version="1.0" encoding="UTF-8"?>
<Relationships xmlns="http://schemas.openxmlformats.org/package/2006/relationships"><Relationship Id="rId1" Type="http://schemas.openxmlformats.org/officeDocument/2006/relationships/chartUserShapes" Target="../drawings/drawing7.xml"/>
</Relationships>
</file>

<file path=ppt/charts/_rels/chart22.xml.rels><?xml version="1.0" encoding="UTF-8"?>
<Relationships xmlns="http://schemas.openxmlformats.org/package/2006/relationships"><Relationship Id="rId1" Type="http://schemas.openxmlformats.org/officeDocument/2006/relationships/chartUserShapes" Target="../drawings/drawing8.xml"/>
</Relationships>
</file>

<file path=ppt/charts/_rels/chart23.xml.rels><?xml version="1.0" encoding="UTF-8"?>
<Relationships xmlns="http://schemas.openxmlformats.org/package/2006/relationships"><Relationship Id="rId1" Type="http://schemas.openxmlformats.org/officeDocument/2006/relationships/chartUserShapes" Target="../drawings/drawing9.xml"/>
</Relationships>
</file>

<file path=ppt/charts/_rels/chart24.xml.rels><?xml version="1.0" encoding="UTF-8"?>
<Relationships xmlns="http://schemas.openxmlformats.org/package/2006/relationships"><Relationship Id="rId1" Type="http://schemas.openxmlformats.org/officeDocument/2006/relationships/chartUserShapes" Target="../drawings/drawing10.xml"/>
</Relationships>
</file>

<file path=ppt/charts/_rels/chart4.xml.rels><?xml version="1.0" encoding="UTF-8"?>
<Relationships xmlns="http://schemas.openxmlformats.org/package/2006/relationships"><Relationship Id="rId1" Type="http://schemas.openxmlformats.org/officeDocument/2006/relationships/chartUserShapes" Target="../drawings/drawing1.xml"/>
</Relationships>
</file>

<file path=ppt/charts/_rels/chart5.xml.rels><?xml version="1.0" encoding="UTF-8"?>
<Relationships xmlns="http://schemas.openxmlformats.org/package/2006/relationships"><Relationship Id="rId1" Type="http://schemas.openxmlformats.org/officeDocument/2006/relationships/chartUserShapes" Target="../drawings/drawing2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view3D>
      <c:rotX val="15"/>
      <c:rotY val="20"/>
      <c:rAngAx val="1"/>
      <c:perspective val="30"/>
    </c:view3D>
    <c:floor>
      <c:spPr>
        <a:noFill/>
        <a:ln w="9360">
          <a:solidFill>
            <a:srgbClr val="878787"/>
          </a:solidFill>
          <a:round/>
        </a:ln>
      </c:spPr>
    </c:floor>
    <c:sideWall>
      <c:spPr>
        <a:noFill/>
        <a:ln w="9360">
          <a:solidFill>
            <a:srgbClr val="878787"/>
          </a:solidFill>
          <a:round/>
        </a:ln>
      </c:spPr>
    </c:sideWall>
    <c:backWall>
      <c:spPr>
        <a:noFill/>
        <a:ln w="9360">
          <a:solidFill>
            <a:srgbClr val="878787"/>
          </a:solidFill>
          <a:round/>
        </a:ln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0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1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2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3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Lbls>
            <c:numFmt formatCode="0.0" sourceLinked="0"/>
            <c:dLbl>
              <c:idx val="0"/>
              <c:layout>
                <c:manualLayout>
                  <c:x val="-0.00298931003899757"/>
                  <c:y val="-0.0378172029562929"/>
                </c:manualLayout>
              </c:layout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"/>
              <c:layout>
                <c:manualLayout>
                  <c:x val="0.00448396505849633"/>
                  <c:y val="-0.0212721766629148"/>
                </c:manualLayout>
              </c:layout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2"/>
              <c:layout>
                <c:manualLayout>
                  <c:x val="-0.0029893100389975"/>
                  <c:y val="-0.0590893796192076"/>
                </c:manualLayout>
              </c:layout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3"/>
              <c:layout>
                <c:manualLayout>
                  <c:x val="-0.00298931003899755"/>
                  <c:y val="-0.00945430073907322"/>
                </c:manualLayout>
              </c:layout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ИА-2022</c:v>
                </c:pt>
                <c:pt idx="1">
                  <c:v>ИА-2023</c:v>
                </c:pt>
                <c:pt idx="2">
                  <c:v>ИА-2024</c:v>
                </c:pt>
                <c:pt idx="3">
                  <c:v>ИА-2025</c:v>
                </c:pt>
              </c:strCache>
            </c:strRef>
          </c:cat>
          <c:val>
            <c:numRef>
              <c:f>0</c:f>
              <c:numCache>
                <c:formatCode>0.0</c:formatCode>
                <c:ptCount val="4"/>
                <c:pt idx="0">
                  <c:v>54.1</c:v>
                </c:pt>
                <c:pt idx="1">
                  <c:v>56.32</c:v>
                </c:pt>
                <c:pt idx="2">
                  <c:v>50.6</c:v>
                </c:pt>
                <c:pt idx="3">
                  <c:v>59.2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кол-во "2"</c:v>
                </c:pt>
              </c:strCache>
            </c:strRef>
          </c:tx>
          <c:spPr>
            <a:solidFill>
              <a:srgbClr val="c0504d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trike="noStrike" u="none">
                    <a:solidFill>
                      <a:srgbClr val="000000"/>
                    </a:solidFill>
                    <a:uFillTx/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ИА-2022</c:v>
                </c:pt>
                <c:pt idx="1">
                  <c:v>ИА-2023</c:v>
                </c:pt>
                <c:pt idx="2">
                  <c:v>ИА-2024</c:v>
                </c:pt>
                <c:pt idx="3">
                  <c:v>ИА-2025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13</c:v>
                </c:pt>
                <c:pt idx="1">
                  <c:v>8</c:v>
                </c:pt>
                <c:pt idx="2">
                  <c:v>27</c:v>
                </c:pt>
                <c:pt idx="3">
                  <c:v>5</c:v>
                </c:pt>
              </c:numCache>
            </c:numRef>
          </c:val>
        </c:ser>
        <c:gapWidth val="150"/>
        <c:shape val="cylinder"/>
        <c:axId val="4911413"/>
        <c:axId val="99992304"/>
        <c:axId val="0"/>
      </c:bar3DChart>
      <c:catAx>
        <c:axId val="4911413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8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99992304"/>
        <c:crosses val="autoZero"/>
        <c:auto val="1"/>
        <c:lblAlgn val="ctr"/>
        <c:lblOffset val="100"/>
        <c:noMultiLvlLbl val="0"/>
      </c:catAx>
      <c:valAx>
        <c:axId val="99992304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0" sz="10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4911413"/>
        <c:crosses val="autoZero"/>
        <c:crossBetween val="between"/>
      </c:valAx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по школе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98.1481481481482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97.9591836734694</c:v>
                </c:pt>
                <c:pt idx="5">
                  <c:v>100</c:v>
                </c:pt>
                <c:pt idx="6">
                  <c:v>92.8571428571428</c:v>
                </c:pt>
                <c:pt idx="7">
                  <c:v>100</c:v>
                </c:pt>
                <c:pt idx="8">
                  <c:v>96.7948717948718</c:v>
                </c:pt>
                <c:pt idx="9">
                  <c:v>100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по городу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92.0046349942063</c:v>
                </c:pt>
                <c:pt idx="1">
                  <c:v>96.4052287581699</c:v>
                </c:pt>
                <c:pt idx="2">
                  <c:v>91.7312661498708</c:v>
                </c:pt>
                <c:pt idx="3">
                  <c:v>99.2647058823529</c:v>
                </c:pt>
                <c:pt idx="4">
                  <c:v>94.5945945945946</c:v>
                </c:pt>
                <c:pt idx="5">
                  <c:v>96.9879518072289</c:v>
                </c:pt>
                <c:pt idx="6">
                  <c:v>97.4358974358974</c:v>
                </c:pt>
                <c:pt idx="7">
                  <c:v>93.5483870967741</c:v>
                </c:pt>
                <c:pt idx="8">
                  <c:v>93.3028048082427</c:v>
                </c:pt>
                <c:pt idx="9">
                  <c:v>96.011396011396</c:v>
                </c:pt>
              </c:numCache>
            </c:numRef>
          </c:val>
        </c:ser>
        <c:gapWidth val="24"/>
        <c:overlap val="0"/>
        <c:axId val="8799197"/>
        <c:axId val="74468590"/>
      </c:barChart>
      <c:catAx>
        <c:axId val="8799197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74468590"/>
        <c:crosses val="autoZero"/>
        <c:auto val="1"/>
        <c:lblAlgn val="ctr"/>
        <c:lblOffset val="100"/>
        <c:noMultiLvlLbl val="0"/>
      </c:catAx>
      <c:valAx>
        <c:axId val="74468590"/>
        <c:scaling>
          <c:orientation val="minMax"/>
          <c:max val="110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8799197"/>
        <c:crosses val="autoZero"/>
        <c:crossBetween val="between"/>
      </c:valAx>
      <c:spPr>
        <a:noFill/>
        <a:ln w="0">
          <a:noFill/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по школе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46.2962962962963</c:v>
                </c:pt>
                <c:pt idx="1">
                  <c:v>89.6551724137931</c:v>
                </c:pt>
                <c:pt idx="2">
                  <c:v>91.3043478260869</c:v>
                </c:pt>
                <c:pt idx="3">
                  <c:v>84.375</c:v>
                </c:pt>
                <c:pt idx="4">
                  <c:v>66.3265306122448</c:v>
                </c:pt>
                <c:pt idx="5">
                  <c:v>75.7575757575758</c:v>
                </c:pt>
                <c:pt idx="6">
                  <c:v>78.5714285714285</c:v>
                </c:pt>
                <c:pt idx="7">
                  <c:v>100</c:v>
                </c:pt>
                <c:pt idx="8">
                  <c:v>75</c:v>
                </c:pt>
                <c:pt idx="9">
                  <c:v>69.8717948717948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по городу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38.2387022016223</c:v>
                </c:pt>
                <c:pt idx="1">
                  <c:v>53.7581699346405</c:v>
                </c:pt>
                <c:pt idx="2">
                  <c:v>61.7571059431525</c:v>
                </c:pt>
                <c:pt idx="3">
                  <c:v>72.0588235294118</c:v>
                </c:pt>
                <c:pt idx="4">
                  <c:v>49.034749034749</c:v>
                </c:pt>
                <c:pt idx="5">
                  <c:v>69.2771084337349</c:v>
                </c:pt>
                <c:pt idx="6">
                  <c:v>82.051282051282</c:v>
                </c:pt>
                <c:pt idx="7">
                  <c:v>64.5161290322581</c:v>
                </c:pt>
                <c:pt idx="8">
                  <c:v>63.0223239839725</c:v>
                </c:pt>
                <c:pt idx="9">
                  <c:v>49.6866096866097</c:v>
                </c:pt>
              </c:numCache>
            </c:numRef>
          </c:val>
        </c:ser>
        <c:gapWidth val="24"/>
        <c:overlap val="0"/>
        <c:axId val="24295157"/>
        <c:axId val="82630760"/>
      </c:barChart>
      <c:catAx>
        <c:axId val="24295157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82630760"/>
        <c:crosses val="autoZero"/>
        <c:auto val="1"/>
        <c:lblAlgn val="ctr"/>
        <c:lblOffset val="100"/>
        <c:noMultiLvlLbl val="0"/>
      </c:catAx>
      <c:valAx>
        <c:axId val="82630760"/>
        <c:scaling>
          <c:orientation val="minMax"/>
          <c:max val="110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24295157"/>
        <c:crosses val="autoZero"/>
        <c:crossBetween val="between"/>
      </c:valAx>
      <c:spPr>
        <a:noFill/>
        <a:ln w="0">
          <a:noFill/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300" strike="noStrike" u="none">
                <a:solidFill>
                  <a:srgbClr val="000000"/>
                </a:solidFill>
                <a:uFillTx/>
                <a:latin typeface="Arial"/>
              </a:defRPr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Calibri"/>
              </a:rPr>
              <a:t>% обученности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по школе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51.2592592592592</c:v>
                </c:pt>
                <c:pt idx="1">
                  <c:v>69.7931034482759</c:v>
                </c:pt>
                <c:pt idx="2">
                  <c:v>79.5652173913043</c:v>
                </c:pt>
                <c:pt idx="3">
                  <c:v>67.5</c:v>
                </c:pt>
                <c:pt idx="4">
                  <c:v>59.6734693877551</c:v>
                </c:pt>
                <c:pt idx="5">
                  <c:v>70.3030303030303</c:v>
                </c:pt>
                <c:pt idx="6">
                  <c:v>74.5714285714286</c:v>
                </c:pt>
                <c:pt idx="7">
                  <c:v>82</c:v>
                </c:pt>
                <c:pt idx="8">
                  <c:v>67.4358974358974</c:v>
                </c:pt>
                <c:pt idx="9">
                  <c:v>63.4102564102564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по городу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47.9026651216686</c:v>
                </c:pt>
                <c:pt idx="1">
                  <c:v>53.7450980392157</c:v>
                </c:pt>
                <c:pt idx="2">
                  <c:v>59.9173126614987</c:v>
                </c:pt>
                <c:pt idx="3">
                  <c:v>62.9117647058823</c:v>
                </c:pt>
                <c:pt idx="4">
                  <c:v>53.4671814671815</c:v>
                </c:pt>
                <c:pt idx="5">
                  <c:v>65.421686746988</c:v>
                </c:pt>
                <c:pt idx="6">
                  <c:v>76</c:v>
                </c:pt>
                <c:pt idx="7">
                  <c:v>64.3870967741935</c:v>
                </c:pt>
                <c:pt idx="8">
                  <c:v>56.8402976531196</c:v>
                </c:pt>
                <c:pt idx="9">
                  <c:v>53.9760683760684</c:v>
                </c:pt>
              </c:numCache>
            </c:numRef>
          </c:val>
        </c:ser>
        <c:gapWidth val="24"/>
        <c:overlap val="0"/>
        <c:axId val="63245203"/>
        <c:axId val="48676710"/>
      </c:barChart>
      <c:catAx>
        <c:axId val="63245203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48676710"/>
        <c:crosses val="autoZero"/>
        <c:auto val="1"/>
        <c:lblAlgn val="ctr"/>
        <c:lblOffset val="100"/>
        <c:noMultiLvlLbl val="0"/>
      </c:catAx>
      <c:valAx>
        <c:axId val="48676710"/>
        <c:scaling>
          <c:orientation val="minMax"/>
          <c:max val="100"/>
          <c:min val="0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63245203"/>
        <c:crosses val="autoZero"/>
        <c:crossBetween val="between"/>
        <c:majorUnit val="10"/>
      </c:valAx>
      <c:spPr>
        <a:noFill/>
        <a:ln w="0">
          <a:noFill/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0-60%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44.4444444444444</c:v>
                </c:pt>
                <c:pt idx="1">
                  <c:v>37.9310344827586</c:v>
                </c:pt>
                <c:pt idx="2">
                  <c:v>8.69565217391305</c:v>
                </c:pt>
                <c:pt idx="3">
                  <c:v>37.5</c:v>
                </c:pt>
                <c:pt idx="4">
                  <c:v>56.1224489795918</c:v>
                </c:pt>
                <c:pt idx="5">
                  <c:v>45.4545454545454</c:v>
                </c:pt>
                <c:pt idx="6">
                  <c:v>14.2857142857143</c:v>
                </c:pt>
                <c:pt idx="7">
                  <c:v>0</c:v>
                </c:pt>
                <c:pt idx="8">
                  <c:v>55.7692307692308</c:v>
                </c:pt>
                <c:pt idx="9">
                  <c:v>8.97435897435897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61-80%</c:v>
                </c:pt>
              </c:strCache>
            </c:strRef>
          </c:tx>
          <c:spPr>
            <a:solidFill>
              <a:srgbClr val="ffff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40.7407407407408</c:v>
                </c:pt>
                <c:pt idx="1">
                  <c:v>44.8275862068965</c:v>
                </c:pt>
                <c:pt idx="2">
                  <c:v>41.3043478260869</c:v>
                </c:pt>
                <c:pt idx="3">
                  <c:v>31.25</c:v>
                </c:pt>
                <c:pt idx="4">
                  <c:v>33.6734693877551</c:v>
                </c:pt>
                <c:pt idx="5">
                  <c:v>18.1818181818182</c:v>
                </c:pt>
                <c:pt idx="6">
                  <c:v>28.5714285714286</c:v>
                </c:pt>
                <c:pt idx="7">
                  <c:v>50</c:v>
                </c:pt>
                <c:pt idx="8">
                  <c:v>28.2051282051282</c:v>
                </c:pt>
                <c:pt idx="9">
                  <c:v>35.2564102564103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81-99%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2</c:f>
              <c:numCache>
                <c:formatCode>0.0</c:formatCode>
                <c:ptCount val="10"/>
                <c:pt idx="0">
                  <c:v>14.8148148148148</c:v>
                </c:pt>
                <c:pt idx="1">
                  <c:v>17.2413793103448</c:v>
                </c:pt>
                <c:pt idx="2">
                  <c:v>45.6521739130435</c:v>
                </c:pt>
                <c:pt idx="3">
                  <c:v>31.25</c:v>
                </c:pt>
                <c:pt idx="4">
                  <c:v>10.2040816326531</c:v>
                </c:pt>
                <c:pt idx="5">
                  <c:v>36.3636363636363</c:v>
                </c:pt>
                <c:pt idx="6">
                  <c:v>57.1428571428572</c:v>
                </c:pt>
                <c:pt idx="7">
                  <c:v>50</c:v>
                </c:pt>
                <c:pt idx="8">
                  <c:v>14.7435897435897</c:v>
                </c:pt>
                <c:pt idx="9">
                  <c:v>53.8461538461539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100%</c:v>
                </c:pt>
              </c:strCache>
            </c:strRef>
          </c:tx>
          <c:spPr>
            <a:solidFill>
              <a:srgbClr val="00b05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3</c:f>
              <c:numCache>
                <c:formatCode>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4.34782608695652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1.28205128205128</c:v>
                </c:pt>
                <c:pt idx="9">
                  <c:v>1.92307692307692</c:v>
                </c:pt>
              </c:numCache>
            </c:numRef>
          </c:val>
        </c:ser>
        <c:gapWidth val="24"/>
        <c:overlap val="0"/>
        <c:axId val="19447692"/>
        <c:axId val="29939963"/>
      </c:barChart>
      <c:catAx>
        <c:axId val="19447692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29939963"/>
        <c:crosses val="autoZero"/>
        <c:auto val="1"/>
        <c:lblAlgn val="ctr"/>
        <c:lblOffset val="100"/>
        <c:noMultiLvlLbl val="0"/>
      </c:catAx>
      <c:valAx>
        <c:axId val="29939963"/>
        <c:scaling>
          <c:orientation val="minMax"/>
          <c:max val="90"/>
          <c:min val="0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19447692"/>
        <c:crosses val="autoZero"/>
        <c:crossBetween val="between"/>
        <c:majorUnit val="10"/>
      </c:valAx>
      <c:spPr>
        <a:noFill/>
        <a:ln w="0">
          <a:noFill/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300" strike="noStrike" u="none">
                <a:solidFill>
                  <a:srgbClr val="000000"/>
                </a:solidFill>
                <a:uFillTx/>
                <a:latin typeface="Arial"/>
              </a:defRPr>
            </a:pPr>
            <a:r>
              <a:rPr b="1" sz="2400" strike="noStrike" u="none">
                <a:solidFill>
                  <a:srgbClr val="000000"/>
                </a:solidFill>
                <a:uFillTx/>
                <a:latin typeface="Calibri"/>
              </a:rPr>
              <a:t>Количество желтых зон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Количество желтых зон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invertIfNegative val="0"/>
          <c:dLbls>
            <c:numFmt formatCode="0" sourceLinked="0"/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</c:formatCode>
                <c:ptCount val="10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7</c:v>
                </c:pt>
                <c:pt idx="4">
                  <c:v>4</c:v>
                </c:pt>
                <c:pt idx="5">
                  <c:v>8</c:v>
                </c:pt>
                <c:pt idx="6">
                  <c:v>4</c:v>
                </c:pt>
                <c:pt idx="7">
                  <c:v>6</c:v>
                </c:pt>
                <c:pt idx="8">
                  <c:v>6</c:v>
                </c:pt>
                <c:pt idx="9">
                  <c:v>8</c:v>
                </c:pt>
              </c:numCache>
            </c:numRef>
          </c:val>
        </c:ser>
        <c:gapWidth val="150"/>
        <c:overlap val="0"/>
        <c:axId val="16911194"/>
        <c:axId val="23417798"/>
      </c:barChart>
      <c:catAx>
        <c:axId val="16911194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23417798"/>
        <c:crosses val="autoZero"/>
        <c:auto val="1"/>
        <c:lblAlgn val="ctr"/>
        <c:lblOffset val="100"/>
        <c:noMultiLvlLbl val="0"/>
      </c:catAx>
      <c:valAx>
        <c:axId val="23417798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16911194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СРЗНАЧ ОО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invertIfNegative val="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8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9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11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5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1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9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0.0" sourceLinked="0"/>
            <c:dLbl>
              <c:idx val="4"/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6"/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7"/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8"/>
              <c:layout>
                <c:manualLayout>
                  <c:x val="5.09253376320801E-017"/>
                  <c:y val="-0.0188127245120913"/>
                </c:manualLayout>
              </c:layout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9"/>
              <c:layout>
                <c:manualLayout>
                  <c:x val="0.00555555555555556"/>
                  <c:y val="0.0164611339480798"/>
                </c:manualLayout>
              </c:layout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1"/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4"/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5"/>
              <c:layout>
                <c:manualLayout>
                  <c:x val="0.00555555555555556"/>
                  <c:y val="-0.0211643150761027"/>
                </c:manualLayout>
              </c:layout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7"/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9"/>
              <c:numFmt formatCode="0.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  <c:pt idx="21">
                  <c:v>40</c:v>
                </c:pt>
              </c:strCache>
            </c:strRef>
          </c:cat>
          <c:val>
            <c:numRef>
              <c:f>0</c:f>
              <c:numCache>
                <c:formatCode>0.0</c:formatCode>
                <c:ptCount val="22"/>
                <c:pt idx="0">
                  <c:v>67.0883767202786</c:v>
                </c:pt>
                <c:pt idx="1">
                  <c:v>70.104314841157</c:v>
                </c:pt>
                <c:pt idx="2">
                  <c:v>63.9419907712591</c:v>
                </c:pt>
                <c:pt idx="3">
                  <c:v>69.0033783783784</c:v>
                </c:pt>
                <c:pt idx="4">
                  <c:v>74.6460746460747</c:v>
                </c:pt>
                <c:pt idx="5">
                  <c:v>64.6427249166975</c:v>
                </c:pt>
                <c:pt idx="6">
                  <c:v>78.7075537075537</c:v>
                </c:pt>
                <c:pt idx="7">
                  <c:v>75.4299754299755</c:v>
                </c:pt>
                <c:pt idx="8">
                  <c:v>68.3298683298683</c:v>
                </c:pt>
                <c:pt idx="9">
                  <c:v>66.5379665379665</c:v>
                </c:pt>
                <c:pt idx="10">
                  <c:v>53.2224532224533</c:v>
                </c:pt>
                <c:pt idx="11">
                  <c:v>74.4670135974485</c:v>
                </c:pt>
                <c:pt idx="12">
                  <c:v>50.2882882882883</c:v>
                </c:pt>
                <c:pt idx="13">
                  <c:v>60.886132033673</c:v>
                </c:pt>
                <c:pt idx="14">
                  <c:v>82.4824824824825</c:v>
                </c:pt>
                <c:pt idx="15">
                  <c:v>68.0335507921715</c:v>
                </c:pt>
                <c:pt idx="16">
                  <c:v>64.7665847665847</c:v>
                </c:pt>
                <c:pt idx="17">
                  <c:v>70.7592547902371</c:v>
                </c:pt>
                <c:pt idx="18">
                  <c:v>59.6096096096096</c:v>
                </c:pt>
                <c:pt idx="19">
                  <c:v>79.6017069701281</c:v>
                </c:pt>
                <c:pt idx="20">
                  <c:v>63.2601351351351</c:v>
                </c:pt>
                <c:pt idx="21">
                  <c:v>58.8042588042588</c:v>
                </c:pt>
              </c:numCache>
            </c:numRef>
          </c:val>
        </c:ser>
        <c:gapWidth val="150"/>
        <c:overlap val="0"/>
        <c:axId val="9284558"/>
        <c:axId val="80640380"/>
      </c:barChart>
      <c:catAx>
        <c:axId val="928455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80640380"/>
        <c:crosses val="autoZero"/>
        <c:auto val="1"/>
        <c:lblAlgn val="ctr"/>
        <c:lblOffset val="100"/>
        <c:noMultiLvlLbl val="0"/>
      </c:catAx>
      <c:valAx>
        <c:axId val="80640380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9284558"/>
        <c:crosses val="autoZero"/>
        <c:crossBetween val="between"/>
        <c:majorUnit val="5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invertIfNegative val="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8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9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5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16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19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0.00" sourceLinked="0"/>
            <c:dLbl>
              <c:idx val="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6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7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8"/>
              <c:layout>
                <c:manualLayout>
                  <c:x val="0"/>
                  <c:y val="-0.018565188663248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9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5"/>
              <c:layout>
                <c:manualLayout>
                  <c:x val="0"/>
                  <c:y val="-0.01160324291453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6"/>
              <c:layout>
                <c:manualLayout>
                  <c:x val="-0.00138888888888889"/>
                  <c:y val="0.020885837246154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9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  <c:pt idx="21">
                  <c:v>40</c:v>
                </c:pt>
              </c:strCache>
            </c:strRef>
          </c:cat>
          <c:val>
            <c:numRef>
              <c:f>0</c:f>
              <c:numCache>
                <c:formatCode>0.00</c:formatCode>
                <c:ptCount val="22"/>
                <c:pt idx="0">
                  <c:v>45.0851045943304</c:v>
                </c:pt>
                <c:pt idx="1">
                  <c:v>49.4623655913978</c:v>
                </c:pt>
                <c:pt idx="2">
                  <c:v>44.2054958183991</c:v>
                </c:pt>
                <c:pt idx="3">
                  <c:v>50.2352150537634</c:v>
                </c:pt>
                <c:pt idx="4">
                  <c:v>56.9124423963133</c:v>
                </c:pt>
                <c:pt idx="5">
                  <c:v>45.7799381352188</c:v>
                </c:pt>
                <c:pt idx="6">
                  <c:v>60.1530190239868</c:v>
                </c:pt>
                <c:pt idx="7">
                  <c:v>56.4149560117302</c:v>
                </c:pt>
                <c:pt idx="8">
                  <c:v>48.2630272952854</c:v>
                </c:pt>
                <c:pt idx="9">
                  <c:v>52.2273425499232</c:v>
                </c:pt>
                <c:pt idx="10">
                  <c:v>39.7043010752688</c:v>
                </c:pt>
                <c:pt idx="11">
                  <c:v>50.1927368634611</c:v>
                </c:pt>
                <c:pt idx="12">
                  <c:v>39.265850945495</c:v>
                </c:pt>
                <c:pt idx="13">
                  <c:v>43.7998906506288</c:v>
                </c:pt>
                <c:pt idx="14">
                  <c:v>68.8968538430904</c:v>
                </c:pt>
                <c:pt idx="15">
                  <c:v>48.842504743833</c:v>
                </c:pt>
                <c:pt idx="16">
                  <c:v>48.5630498533724</c:v>
                </c:pt>
                <c:pt idx="17">
                  <c:v>49.7067448680352</c:v>
                </c:pt>
                <c:pt idx="18">
                  <c:v>37.8136200716846</c:v>
                </c:pt>
                <c:pt idx="19">
                  <c:v>61.188455008489</c:v>
                </c:pt>
                <c:pt idx="20">
                  <c:v>49.7983870967742</c:v>
                </c:pt>
                <c:pt idx="21">
                  <c:v>43.6527514231499</c:v>
                </c:pt>
              </c:numCache>
            </c:numRef>
          </c:val>
        </c:ser>
        <c:gapWidth val="150"/>
        <c:overlap val="0"/>
        <c:axId val="35454326"/>
        <c:axId val="55932885"/>
      </c:barChart>
      <c:catAx>
        <c:axId val="3545432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55932885"/>
        <c:crosses val="autoZero"/>
        <c:auto val="1"/>
        <c:lblAlgn val="ctr"/>
        <c:lblOffset val="100"/>
        <c:noMultiLvlLbl val="0"/>
      </c:catAx>
      <c:valAx>
        <c:axId val="55932885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35454326"/>
        <c:crosses val="autoZero"/>
        <c:crossBetween val="between"/>
        <c:majorUnit val="5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invertIfNegative val="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10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1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2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5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0.00" sourceLinked="0"/>
            <c:dLbl>
              <c:idx val="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6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0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1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2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5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12</c:v>
                </c:pt>
                <c:pt idx="10">
                  <c:v>15</c:v>
                </c:pt>
                <c:pt idx="11">
                  <c:v>21</c:v>
                </c:pt>
                <c:pt idx="12">
                  <c:v>22</c:v>
                </c:pt>
                <c:pt idx="13">
                  <c:v>26</c:v>
                </c:pt>
                <c:pt idx="14">
                  <c:v>29</c:v>
                </c:pt>
                <c:pt idx="15">
                  <c:v>32</c:v>
                </c:pt>
              </c:strCache>
            </c:strRef>
          </c:cat>
          <c:val>
            <c:numRef>
              <c:f>0</c:f>
              <c:numCache>
                <c:formatCode>0.00</c:formatCode>
                <c:ptCount val="16"/>
                <c:pt idx="0">
                  <c:v>54.7008547008547</c:v>
                </c:pt>
                <c:pt idx="1">
                  <c:v>48.3516483516483</c:v>
                </c:pt>
                <c:pt idx="2">
                  <c:v>54.7008547008547</c:v>
                </c:pt>
                <c:pt idx="3">
                  <c:v>53.8461538461539</c:v>
                </c:pt>
                <c:pt idx="4">
                  <c:v>61.5384615384615</c:v>
                </c:pt>
                <c:pt idx="5">
                  <c:v>50.5128205128205</c:v>
                </c:pt>
                <c:pt idx="6">
                  <c:v>65.3846153846154</c:v>
                </c:pt>
                <c:pt idx="7">
                  <c:v>59.4871794871795</c:v>
                </c:pt>
                <c:pt idx="8">
                  <c:v>47.4358974358974</c:v>
                </c:pt>
                <c:pt idx="9">
                  <c:v>58.1196581196581</c:v>
                </c:pt>
                <c:pt idx="10">
                  <c:v>60.8974358974359</c:v>
                </c:pt>
                <c:pt idx="11">
                  <c:v>65.8119658119658</c:v>
                </c:pt>
                <c:pt idx="12">
                  <c:v>69.2307692307692</c:v>
                </c:pt>
                <c:pt idx="13">
                  <c:v>58.974358974359</c:v>
                </c:pt>
                <c:pt idx="14">
                  <c:v>58.974358974359</c:v>
                </c:pt>
                <c:pt idx="15">
                  <c:v>60.8974358974359</c:v>
                </c:pt>
              </c:numCache>
            </c:numRef>
          </c:val>
        </c:ser>
        <c:gapWidth val="150"/>
        <c:overlap val="0"/>
        <c:axId val="13241911"/>
        <c:axId val="52466159"/>
      </c:barChart>
      <c:catAx>
        <c:axId val="13241911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52466159"/>
        <c:crosses val="autoZero"/>
        <c:auto val="1"/>
        <c:lblAlgn val="ctr"/>
        <c:lblOffset val="100"/>
        <c:noMultiLvlLbl val="0"/>
      </c:catAx>
      <c:valAx>
        <c:axId val="52466159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13241911"/>
        <c:crosses val="autoZero"/>
        <c:crossBetween val="between"/>
        <c:majorUnit val="5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0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2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3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invertIfNegative val="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9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13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0.00" sourceLinked="0"/>
            <c:dLbl>
              <c:idx val="0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"/>
              <c:layout>
                <c:manualLayout>
                  <c:x val="-0.00277777777777777"/>
                  <c:y val="0.0128082725976925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2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3"/>
              <c:layout>
                <c:manualLayout>
                  <c:x val="0.00277777777777778"/>
                  <c:y val="0.010673560498077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6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7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9"/>
              <c:layout>
                <c:manualLayout>
                  <c:x val="0.00555555555555556"/>
                  <c:y val="-0.0170776967969233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3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32</c:v>
                </c:pt>
                <c:pt idx="18">
                  <c:v>36</c:v>
                </c:pt>
              </c:strCache>
            </c:strRef>
          </c:cat>
          <c:val>
            <c:numRef>
              <c:f>0</c:f>
              <c:numCache>
                <c:formatCode>0.00</c:formatCode>
                <c:ptCount val="19"/>
                <c:pt idx="0">
                  <c:v>81.578947368421</c:v>
                </c:pt>
                <c:pt idx="1">
                  <c:v>61.5789473684211</c:v>
                </c:pt>
                <c:pt idx="2">
                  <c:v>71.0526315789474</c:v>
                </c:pt>
                <c:pt idx="3">
                  <c:v>61.3157894736842</c:v>
                </c:pt>
                <c:pt idx="4">
                  <c:v>75.2631578947369</c:v>
                </c:pt>
                <c:pt idx="5">
                  <c:v>53.0075187969925</c:v>
                </c:pt>
                <c:pt idx="6">
                  <c:v>64.8325358851675</c:v>
                </c:pt>
                <c:pt idx="7">
                  <c:v>74.4019138755981</c:v>
                </c:pt>
                <c:pt idx="8">
                  <c:v>44.7368421052631</c:v>
                </c:pt>
                <c:pt idx="9">
                  <c:v>63.1578947368421</c:v>
                </c:pt>
                <c:pt idx="10">
                  <c:v>56.5789473684211</c:v>
                </c:pt>
                <c:pt idx="11">
                  <c:v>59.9071207430341</c:v>
                </c:pt>
                <c:pt idx="12">
                  <c:v>34.8684210526316</c:v>
                </c:pt>
                <c:pt idx="13">
                  <c:v>73.3552631578947</c:v>
                </c:pt>
                <c:pt idx="14">
                  <c:v>85.3383458646616</c:v>
                </c:pt>
                <c:pt idx="15">
                  <c:v>58.7719298245614</c:v>
                </c:pt>
                <c:pt idx="16">
                  <c:v>42.1052631578947</c:v>
                </c:pt>
                <c:pt idx="17">
                  <c:v>58.8345864661654</c:v>
                </c:pt>
                <c:pt idx="18">
                  <c:v>60</c:v>
                </c:pt>
              </c:numCache>
            </c:numRef>
          </c:val>
        </c:ser>
        <c:gapWidth val="150"/>
        <c:overlap val="0"/>
        <c:axId val="20297113"/>
        <c:axId val="60171240"/>
      </c:barChart>
      <c:catAx>
        <c:axId val="20297113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60171240"/>
        <c:crosses val="autoZero"/>
        <c:auto val="1"/>
        <c:lblAlgn val="ctr"/>
        <c:lblOffset val="100"/>
        <c:noMultiLvlLbl val="0"/>
      </c:catAx>
      <c:valAx>
        <c:axId val="60171240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20297113"/>
        <c:crosses val="autoZero"/>
        <c:crossBetween val="between"/>
        <c:majorUnit val="5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0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1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invertIfNegative val="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8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9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3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5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8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0.00" sourceLinked="0"/>
            <c:dLbl>
              <c:idx val="0"/>
              <c:layout>
                <c:manualLayout>
                  <c:x val="-0.00694444444444445"/>
                  <c:y val="-0.0234818330957696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6"/>
              <c:layout>
                <c:manualLayout>
                  <c:x val="-0.00833333333333334"/>
                  <c:y val="-0.0234818330957696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7"/>
              <c:layout>
                <c:manualLayout>
                  <c:x val="0.00972222222222217"/>
                  <c:y val="-0.0128082725976925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8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9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3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5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8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32</c:v>
                </c:pt>
                <c:pt idx="19">
                  <c:v>36</c:v>
                </c:pt>
                <c:pt idx="20">
                  <c:v>40</c:v>
                </c:pt>
              </c:strCache>
            </c:strRef>
          </c:cat>
          <c:val>
            <c:numRef>
              <c:f>0</c:f>
              <c:numCache>
                <c:formatCode>0.00</c:formatCode>
                <c:ptCount val="21"/>
                <c:pt idx="0">
                  <c:v>47.6779577810505</c:v>
                </c:pt>
                <c:pt idx="1">
                  <c:v>51.7165005537099</c:v>
                </c:pt>
                <c:pt idx="2">
                  <c:v>43.3217189314751</c:v>
                </c:pt>
                <c:pt idx="3">
                  <c:v>44.4831591173055</c:v>
                </c:pt>
                <c:pt idx="4">
                  <c:v>53.4382566585956</c:v>
                </c:pt>
                <c:pt idx="5">
                  <c:v>43.452380952381</c:v>
                </c:pt>
                <c:pt idx="6">
                  <c:v>56.8561710398445</c:v>
                </c:pt>
                <c:pt idx="7">
                  <c:v>56.7099567099567</c:v>
                </c:pt>
                <c:pt idx="8">
                  <c:v>63.4920634920635</c:v>
                </c:pt>
                <c:pt idx="9">
                  <c:v>51.3784461152882</c:v>
                </c:pt>
                <c:pt idx="10">
                  <c:v>39.2857142857143</c:v>
                </c:pt>
                <c:pt idx="11">
                  <c:v>47.8975741239892</c:v>
                </c:pt>
                <c:pt idx="12">
                  <c:v>25.7142857142857</c:v>
                </c:pt>
                <c:pt idx="13">
                  <c:v>57.7777777777778</c:v>
                </c:pt>
                <c:pt idx="14">
                  <c:v>78.9915966386555</c:v>
                </c:pt>
                <c:pt idx="15">
                  <c:v>52.5030525030525</c:v>
                </c:pt>
                <c:pt idx="16">
                  <c:v>43.2925170068027</c:v>
                </c:pt>
                <c:pt idx="17">
                  <c:v>39.7515527950311</c:v>
                </c:pt>
                <c:pt idx="18">
                  <c:v>57.1428571428571</c:v>
                </c:pt>
                <c:pt idx="19">
                  <c:v>48.7179487179487</c:v>
                </c:pt>
                <c:pt idx="20">
                  <c:v>44.4444444444444</c:v>
                </c:pt>
              </c:numCache>
            </c:numRef>
          </c:val>
        </c:ser>
        <c:gapWidth val="150"/>
        <c:overlap val="0"/>
        <c:axId val="72254275"/>
        <c:axId val="96781782"/>
      </c:barChart>
      <c:catAx>
        <c:axId val="72254275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96781782"/>
        <c:crosses val="autoZero"/>
        <c:auto val="1"/>
        <c:lblAlgn val="ctr"/>
        <c:lblOffset val="100"/>
        <c:noMultiLvlLbl val="0"/>
      </c:catAx>
      <c:valAx>
        <c:axId val="96781782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72254275"/>
        <c:crosses val="autoZero"/>
        <c:crossBetween val="between"/>
        <c:majorUnit val="5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Средний балл(%) по школе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62.8</c:v>
                </c:pt>
                <c:pt idx="1">
                  <c:v>66.88</c:v>
                </c:pt>
                <c:pt idx="2">
                  <c:v>79.8</c:v>
                </c:pt>
                <c:pt idx="3">
                  <c:v>65.4</c:v>
                </c:pt>
                <c:pt idx="4">
                  <c:v>57.4</c:v>
                </c:pt>
                <c:pt idx="5">
                  <c:v>64.9920255183413</c:v>
                </c:pt>
                <c:pt idx="6">
                  <c:v>78.5714285714285</c:v>
                </c:pt>
                <c:pt idx="7">
                  <c:v>75.6756756756757</c:v>
                </c:pt>
                <c:pt idx="8">
                  <c:v>59.7096774193549</c:v>
                </c:pt>
                <c:pt idx="9">
                  <c:v>78.3246822981923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Средний балл(%) по городу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58.7018884469638</c:v>
                </c:pt>
                <c:pt idx="1">
                  <c:v>58.1530126761319</c:v>
                </c:pt>
                <c:pt idx="2">
                  <c:v>64.899558222889</c:v>
                </c:pt>
                <c:pt idx="3">
                  <c:v>60.1998491704375</c:v>
                </c:pt>
                <c:pt idx="4">
                  <c:v>50.9</c:v>
                </c:pt>
                <c:pt idx="5">
                  <c:v>64.7106897678981</c:v>
                </c:pt>
                <c:pt idx="6">
                  <c:v>79.1352438411262</c:v>
                </c:pt>
                <c:pt idx="7">
                  <c:v>64.3417611159546</c:v>
                </c:pt>
                <c:pt idx="8">
                  <c:v>51.3052790959617</c:v>
                </c:pt>
                <c:pt idx="9">
                  <c:v>70.2463093893546</c:v>
                </c:pt>
              </c:numCache>
            </c:numRef>
          </c:val>
        </c:ser>
        <c:gapWidth val="49"/>
        <c:overlap val="0"/>
        <c:axId val="16999026"/>
        <c:axId val="13838117"/>
      </c:barChart>
      <c:catAx>
        <c:axId val="16999026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13838117"/>
        <c:crosses val="autoZero"/>
        <c:auto val="1"/>
        <c:lblAlgn val="ctr"/>
        <c:lblOffset val="100"/>
        <c:noMultiLvlLbl val="0"/>
      </c:catAx>
      <c:valAx>
        <c:axId val="13838117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16999026"/>
        <c:crosses val="autoZero"/>
        <c:crossBetween val="between"/>
      </c:valAx>
      <c:spPr>
        <a:noFill/>
        <a:ln w="0">
          <a:noFill/>
        </a:ln>
      </c:spPr>
    </c:plotArea>
    <c:legend>
      <c:legendPos val="b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0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1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3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5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invertIfNegative val="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0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3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6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8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9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0.00" sourceLinked="0"/>
            <c:dLbl>
              <c:idx val="0"/>
              <c:layout>
                <c:manualLayout>
                  <c:x val="0"/>
                  <c:y val="-0.0108043323501107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3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5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6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7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0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3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6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8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9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12</c:v>
                </c:pt>
                <c:pt idx="10">
                  <c:v>15</c:v>
                </c:pt>
                <c:pt idx="11">
                  <c:v>16</c:v>
                </c:pt>
                <c:pt idx="12">
                  <c:v>20</c:v>
                </c:pt>
                <c:pt idx="13">
                  <c:v>21</c:v>
                </c:pt>
                <c:pt idx="14">
                  <c:v>22</c:v>
                </c:pt>
                <c:pt idx="15">
                  <c:v>26</c:v>
                </c:pt>
                <c:pt idx="16">
                  <c:v>28</c:v>
                </c:pt>
                <c:pt idx="17">
                  <c:v>29</c:v>
                </c:pt>
                <c:pt idx="18">
                  <c:v>32</c:v>
                </c:pt>
                <c:pt idx="19">
                  <c:v>36</c:v>
                </c:pt>
                <c:pt idx="20">
                  <c:v>40</c:v>
                </c:pt>
              </c:strCache>
            </c:strRef>
          </c:cat>
          <c:val>
            <c:numRef>
              <c:f>0</c:f>
              <c:numCache>
                <c:formatCode>0.00</c:formatCode>
                <c:ptCount val="21"/>
                <c:pt idx="0">
                  <c:v>55.5687909469923</c:v>
                </c:pt>
                <c:pt idx="1">
                  <c:v>59.6014492753623</c:v>
                </c:pt>
                <c:pt idx="2">
                  <c:v>44.314381270903</c:v>
                </c:pt>
                <c:pt idx="3">
                  <c:v>66.3043478260869</c:v>
                </c:pt>
                <c:pt idx="4">
                  <c:v>65.7054125998225</c:v>
                </c:pt>
                <c:pt idx="5">
                  <c:v>60.0686498855835</c:v>
                </c:pt>
                <c:pt idx="6">
                  <c:v>69.7901049475263</c:v>
                </c:pt>
                <c:pt idx="7">
                  <c:v>60.776397515528</c:v>
                </c:pt>
                <c:pt idx="8">
                  <c:v>57.2082379862701</c:v>
                </c:pt>
                <c:pt idx="9">
                  <c:v>48.6542443064182</c:v>
                </c:pt>
                <c:pt idx="10">
                  <c:v>60.9820089955022</c:v>
                </c:pt>
                <c:pt idx="11">
                  <c:v>46.3768115942029</c:v>
                </c:pt>
                <c:pt idx="12">
                  <c:v>48.8695652173913</c:v>
                </c:pt>
                <c:pt idx="13">
                  <c:v>72.2222222222222</c:v>
                </c:pt>
                <c:pt idx="14">
                  <c:v>51.7335664145399</c:v>
                </c:pt>
                <c:pt idx="15">
                  <c:v>48.0978260869565</c:v>
                </c:pt>
                <c:pt idx="16">
                  <c:v>59.6837944664032</c:v>
                </c:pt>
                <c:pt idx="17">
                  <c:v>45.1406649616368</c:v>
                </c:pt>
                <c:pt idx="18">
                  <c:v>60.4166946254363</c:v>
                </c:pt>
                <c:pt idx="19">
                  <c:v>63.8888888888889</c:v>
                </c:pt>
                <c:pt idx="20">
                  <c:v>40.8695652173913</c:v>
                </c:pt>
              </c:numCache>
            </c:numRef>
          </c:val>
        </c:ser>
        <c:gapWidth val="150"/>
        <c:overlap val="0"/>
        <c:axId val="50318748"/>
        <c:axId val="66187484"/>
      </c:barChart>
      <c:catAx>
        <c:axId val="503187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66187484"/>
        <c:crosses val="autoZero"/>
        <c:auto val="1"/>
        <c:lblAlgn val="ctr"/>
        <c:lblOffset val="100"/>
        <c:noMultiLvlLbl val="0"/>
      </c:catAx>
      <c:valAx>
        <c:axId val="66187484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50318748"/>
        <c:crosses val="autoZero"/>
        <c:crossBetween val="between"/>
        <c:majorUnit val="5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1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2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5"/>
            <c:invertIfNegative val="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8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0.00" sourceLinked="0"/>
            <c:dLbl>
              <c:idx val="1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2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5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7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8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10</c:v>
                </c:pt>
                <c:pt idx="7">
                  <c:v>15</c:v>
                </c:pt>
                <c:pt idx="8">
                  <c:v>21</c:v>
                </c:pt>
                <c:pt idx="9">
                  <c:v>28</c:v>
                </c:pt>
              </c:strCache>
            </c:strRef>
          </c:cat>
          <c:val>
            <c:numRef>
              <c:f>0</c:f>
              <c:numCache>
                <c:formatCode>0.00</c:formatCode>
                <c:ptCount val="10"/>
                <c:pt idx="0">
                  <c:v>58.1081081081081</c:v>
                </c:pt>
                <c:pt idx="1">
                  <c:v>89.1891891891892</c:v>
                </c:pt>
                <c:pt idx="2">
                  <c:v>80.5405405405406</c:v>
                </c:pt>
                <c:pt idx="3">
                  <c:v>58.7837837837838</c:v>
                </c:pt>
                <c:pt idx="4">
                  <c:v>56.7567567567568</c:v>
                </c:pt>
                <c:pt idx="5">
                  <c:v>75.6756756756757</c:v>
                </c:pt>
                <c:pt idx="6">
                  <c:v>48.6486486486486</c:v>
                </c:pt>
                <c:pt idx="7">
                  <c:v>72.9729729729729</c:v>
                </c:pt>
                <c:pt idx="8">
                  <c:v>91.8918918918919</c:v>
                </c:pt>
                <c:pt idx="9">
                  <c:v>50.4504504504504</c:v>
                </c:pt>
              </c:numCache>
            </c:numRef>
          </c:val>
        </c:ser>
        <c:gapWidth val="150"/>
        <c:overlap val="0"/>
        <c:axId val="69763933"/>
        <c:axId val="95607595"/>
      </c:barChart>
      <c:catAx>
        <c:axId val="69763933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95607595"/>
        <c:crosses val="autoZero"/>
        <c:auto val="1"/>
        <c:lblAlgn val="ctr"/>
        <c:lblOffset val="100"/>
        <c:noMultiLvlLbl val="0"/>
      </c:catAx>
      <c:valAx>
        <c:axId val="95607595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69763933"/>
        <c:crosses val="autoZero"/>
        <c:crossBetween val="between"/>
        <c:majorUnit val="5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0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3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invertIfNegative val="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9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1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5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9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0.00" sourceLinked="0"/>
            <c:dLbl>
              <c:idx val="0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3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6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7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9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1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5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7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9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15</c:v>
                </c:pt>
                <c:pt idx="12">
                  <c:v>16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26</c:v>
                </c:pt>
                <c:pt idx="17">
                  <c:v>28</c:v>
                </c:pt>
                <c:pt idx="18">
                  <c:v>29</c:v>
                </c:pt>
                <c:pt idx="19">
                  <c:v>32</c:v>
                </c:pt>
                <c:pt idx="20">
                  <c:v>36</c:v>
                </c:pt>
                <c:pt idx="21">
                  <c:v>40</c:v>
                </c:pt>
              </c:strCache>
            </c:strRef>
          </c:cat>
          <c:val>
            <c:numRef>
              <c:f>0</c:f>
              <c:numCache>
                <c:formatCode>0.00</c:formatCode>
                <c:ptCount val="22"/>
                <c:pt idx="0">
                  <c:v>75.531077891424</c:v>
                </c:pt>
                <c:pt idx="1">
                  <c:v>61.7277200656096</c:v>
                </c:pt>
                <c:pt idx="2">
                  <c:v>58.6763070077864</c:v>
                </c:pt>
                <c:pt idx="3">
                  <c:v>66.1290322580645</c:v>
                </c:pt>
                <c:pt idx="4">
                  <c:v>78.0058651026393</c:v>
                </c:pt>
                <c:pt idx="5">
                  <c:v>57.5414123801221</c:v>
                </c:pt>
                <c:pt idx="6">
                  <c:v>79.8036465638149</c:v>
                </c:pt>
                <c:pt idx="7">
                  <c:v>73.1000546746856</c:v>
                </c:pt>
                <c:pt idx="8">
                  <c:v>59.9620493358634</c:v>
                </c:pt>
                <c:pt idx="9">
                  <c:v>66.9354838709677</c:v>
                </c:pt>
                <c:pt idx="10">
                  <c:v>40.1433691756272</c:v>
                </c:pt>
                <c:pt idx="11">
                  <c:v>65.0474383301708</c:v>
                </c:pt>
                <c:pt idx="12">
                  <c:v>53.1409168081494</c:v>
                </c:pt>
                <c:pt idx="13">
                  <c:v>52.7859237536657</c:v>
                </c:pt>
                <c:pt idx="14">
                  <c:v>76.2973352033661</c:v>
                </c:pt>
                <c:pt idx="15">
                  <c:v>65.0771388499298</c:v>
                </c:pt>
                <c:pt idx="16">
                  <c:v>47.1774193548387</c:v>
                </c:pt>
                <c:pt idx="17">
                  <c:v>78.8018433179723</c:v>
                </c:pt>
                <c:pt idx="18">
                  <c:v>48.7903225806452</c:v>
                </c:pt>
                <c:pt idx="19">
                  <c:v>69.1444600280505</c:v>
                </c:pt>
                <c:pt idx="20">
                  <c:v>54.2521994134898</c:v>
                </c:pt>
                <c:pt idx="21">
                  <c:v>51.4592933947773</c:v>
                </c:pt>
              </c:numCache>
            </c:numRef>
          </c:val>
        </c:ser>
        <c:gapWidth val="150"/>
        <c:overlap val="0"/>
        <c:axId val="58909342"/>
        <c:axId val="9617232"/>
      </c:barChart>
      <c:catAx>
        <c:axId val="5890934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9617232"/>
        <c:crosses val="autoZero"/>
        <c:auto val="1"/>
        <c:lblAlgn val="ctr"/>
        <c:lblOffset val="100"/>
        <c:noMultiLvlLbl val="0"/>
      </c:catAx>
      <c:valAx>
        <c:axId val="9617232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58909342"/>
        <c:crosses val="autoZero"/>
        <c:crossBetween val="between"/>
        <c:majorUnit val="5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1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2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invertIfNegative val="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0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1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2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3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6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0.00" sourceLinked="0"/>
            <c:dLbl>
              <c:idx val="1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2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6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7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0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1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2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3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6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15</c:v>
                </c:pt>
                <c:pt idx="11">
                  <c:v>16</c:v>
                </c:pt>
                <c:pt idx="12">
                  <c:v>20</c:v>
                </c:pt>
                <c:pt idx="13">
                  <c:v>21</c:v>
                </c:pt>
                <c:pt idx="14">
                  <c:v>22</c:v>
                </c:pt>
                <c:pt idx="15">
                  <c:v>28</c:v>
                </c:pt>
                <c:pt idx="16">
                  <c:v>32</c:v>
                </c:pt>
                <c:pt idx="17">
                  <c:v>36</c:v>
                </c:pt>
              </c:strCache>
            </c:strRef>
          </c:cat>
          <c:val>
            <c:numRef>
              <c:f>0</c:f>
              <c:numCache>
                <c:formatCode>0.00</c:formatCode>
                <c:ptCount val="18"/>
                <c:pt idx="0">
                  <c:v>74.2647058823529</c:v>
                </c:pt>
                <c:pt idx="1">
                  <c:v>92.6470588235294</c:v>
                </c:pt>
                <c:pt idx="2">
                  <c:v>80.1470588235294</c:v>
                </c:pt>
                <c:pt idx="3">
                  <c:v>68.0672268907563</c:v>
                </c:pt>
                <c:pt idx="4">
                  <c:v>78.6199095022624</c:v>
                </c:pt>
                <c:pt idx="5">
                  <c:v>76.7647058823529</c:v>
                </c:pt>
                <c:pt idx="6">
                  <c:v>78.5294117647059</c:v>
                </c:pt>
                <c:pt idx="7">
                  <c:v>82.9044117647059</c:v>
                </c:pt>
                <c:pt idx="8">
                  <c:v>64.4607843137255</c:v>
                </c:pt>
                <c:pt idx="9">
                  <c:v>66.1764705882353</c:v>
                </c:pt>
                <c:pt idx="10">
                  <c:v>81.2217194570136</c:v>
                </c:pt>
                <c:pt idx="11">
                  <c:v>89.7058823529411</c:v>
                </c:pt>
                <c:pt idx="12">
                  <c:v>86.7647058823529</c:v>
                </c:pt>
                <c:pt idx="13">
                  <c:v>83.0882352941177</c:v>
                </c:pt>
                <c:pt idx="14">
                  <c:v>89.7058823529411</c:v>
                </c:pt>
                <c:pt idx="15">
                  <c:v>77.9411764705882</c:v>
                </c:pt>
                <c:pt idx="16">
                  <c:v>84.3653250773994</c:v>
                </c:pt>
                <c:pt idx="17">
                  <c:v>67.6470588235294</c:v>
                </c:pt>
              </c:numCache>
            </c:numRef>
          </c:val>
        </c:ser>
        <c:gapWidth val="150"/>
        <c:overlap val="0"/>
        <c:axId val="22294317"/>
        <c:axId val="908263"/>
      </c:barChart>
      <c:catAx>
        <c:axId val="22294317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908263"/>
        <c:crosses val="autoZero"/>
        <c:auto val="1"/>
        <c:lblAlgn val="ctr"/>
        <c:lblOffset val="100"/>
        <c:noMultiLvlLbl val="0"/>
      </c:catAx>
      <c:valAx>
        <c:axId val="908263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22294317"/>
        <c:crosses val="autoZero"/>
        <c:crossBetween val="between"/>
        <c:majorUnit val="5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1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5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6"/>
            <c:invertIfNegative val="0"/>
            <c:spPr>
              <a:solidFill>
                <a:srgbClr val="ff0000"/>
              </a:solidFill>
              <a:ln w="0">
                <a:noFill/>
              </a:ln>
            </c:spPr>
          </c:dPt>
          <c:dPt>
            <c:idx val="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9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14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Pt>
            <c:idx val="18"/>
            <c:invertIfNegative val="0"/>
            <c:spPr>
              <a:solidFill>
                <a:srgbClr val="4f81bd"/>
              </a:solidFill>
              <a:ln w="0">
                <a:noFill/>
              </a:ln>
            </c:spPr>
          </c:dPt>
          <c:dPt>
            <c:idx val="19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0.00" sourceLinked="0"/>
            <c:dLbl>
              <c:idx val="1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5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6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7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9"/>
              <c:layout>
                <c:manualLayout>
                  <c:x val="-0.00138888888888894"/>
                  <c:y val="-0.0170776967969233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4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7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8"/>
              <c:layout>
                <c:manualLayout>
                  <c:x val="0.00138877952755916"/>
                  <c:y val="0.0170776967969233"/>
                </c:manualLayout>
              </c:layout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9"/>
              <c:numFmt formatCode="0.00" sourceLinked="0"/>
              <c:txPr>
                <a:bodyPr wrap="square"/>
                <a:lstStyle/>
                <a:p>
                  <a:pPr>
                    <a:defRPr b="1" sz="1400" strike="noStrike" u="none">
                      <a:solidFill>
                        <a:srgbClr val="000000"/>
                      </a:solidFill>
                      <a:uFillTx/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22"/>
                <c:pt idx="0">
                  <c:v>21</c:v>
                </c:pt>
                <c:pt idx="1">
                  <c:v>9</c:v>
                </c:pt>
                <c:pt idx="2">
                  <c:v>28</c:v>
                </c:pt>
                <c:pt idx="3">
                  <c:v>32</c:v>
                </c:pt>
                <c:pt idx="4">
                  <c:v>5</c:v>
                </c:pt>
                <c:pt idx="5">
                  <c:v>2</c:v>
                </c:pt>
                <c:pt idx="6">
                  <c:v>7</c:v>
                </c:pt>
                <c:pt idx="7">
                  <c:v>6</c:v>
                </c:pt>
                <c:pt idx="8">
                  <c:v>11</c:v>
                </c:pt>
                <c:pt idx="9">
                  <c:v>22</c:v>
                </c:pt>
                <c:pt idx="10">
                  <c:v>4</c:v>
                </c:pt>
                <c:pt idx="11">
                  <c:v>10</c:v>
                </c:pt>
                <c:pt idx="12">
                  <c:v>29</c:v>
                </c:pt>
                <c:pt idx="13">
                  <c:v>15</c:v>
                </c:pt>
                <c:pt idx="14">
                  <c:v>3</c:v>
                </c:pt>
                <c:pt idx="15">
                  <c:v>1</c:v>
                </c:pt>
                <c:pt idx="16">
                  <c:v>20</c:v>
                </c:pt>
                <c:pt idx="17">
                  <c:v>36</c:v>
                </c:pt>
                <c:pt idx="18">
                  <c:v>40</c:v>
                </c:pt>
                <c:pt idx="19">
                  <c:v>26</c:v>
                </c:pt>
                <c:pt idx="20">
                  <c:v>12</c:v>
                </c:pt>
                <c:pt idx="21">
                  <c:v>16</c:v>
                </c:pt>
              </c:strCache>
            </c:strRef>
          </c:cat>
          <c:val>
            <c:numRef>
              <c:f>0</c:f>
              <c:numCache>
                <c:formatCode>0.00</c:formatCode>
                <c:ptCount val="22"/>
                <c:pt idx="0">
                  <c:v>82.5825825825825</c:v>
                </c:pt>
                <c:pt idx="1">
                  <c:v>67.5675675675676</c:v>
                </c:pt>
                <c:pt idx="2">
                  <c:v>63.7560637560637</c:v>
                </c:pt>
                <c:pt idx="3">
                  <c:v>63.6867636867637</c:v>
                </c:pt>
                <c:pt idx="4">
                  <c:v>63.1363922061597</c:v>
                </c:pt>
                <c:pt idx="5">
                  <c:v>62.7702702702703</c:v>
                </c:pt>
                <c:pt idx="6">
                  <c:v>62.7627627627628</c:v>
                </c:pt>
                <c:pt idx="7">
                  <c:v>59.2664092664093</c:v>
                </c:pt>
                <c:pt idx="8">
                  <c:v>58.4199584199584</c:v>
                </c:pt>
                <c:pt idx="9">
                  <c:v>58.1081081081081</c:v>
                </c:pt>
                <c:pt idx="10">
                  <c:v>57.8285181733458</c:v>
                </c:pt>
                <c:pt idx="11">
                  <c:v>57.4091332712022</c:v>
                </c:pt>
                <c:pt idx="12">
                  <c:v>55.8558558558559</c:v>
                </c:pt>
                <c:pt idx="13">
                  <c:v>55.4391891891892</c:v>
                </c:pt>
                <c:pt idx="14">
                  <c:v>54.641598119859</c:v>
                </c:pt>
                <c:pt idx="15">
                  <c:v>54.3570843570843</c:v>
                </c:pt>
                <c:pt idx="16">
                  <c:v>51.5863689776733</c:v>
                </c:pt>
                <c:pt idx="17">
                  <c:v>50.990990990991</c:v>
                </c:pt>
                <c:pt idx="18">
                  <c:v>50.1501501501502</c:v>
                </c:pt>
                <c:pt idx="19">
                  <c:v>49.034749034749</c:v>
                </c:pt>
                <c:pt idx="20">
                  <c:v>45.3769559032717</c:v>
                </c:pt>
                <c:pt idx="21">
                  <c:v>36.724960254372</c:v>
                </c:pt>
              </c:numCache>
            </c:numRef>
          </c:val>
        </c:ser>
        <c:gapWidth val="150"/>
        <c:overlap val="0"/>
        <c:axId val="85859328"/>
        <c:axId val="28831462"/>
      </c:barChart>
      <c:catAx>
        <c:axId val="85859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28831462"/>
        <c:crosses val="autoZero"/>
        <c:auto val="1"/>
        <c:lblAlgn val="ctr"/>
        <c:lblOffset val="100"/>
        <c:noMultiLvlLbl val="0"/>
      </c:catAx>
      <c:valAx>
        <c:axId val="28831462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0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85859328"/>
        <c:crosses val="autoZero"/>
        <c:crossBetween val="between"/>
        <c:majorUnit val="5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Самый высокий % выполнения работы по школе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97.2972972972973</c:v>
                </c:pt>
                <c:pt idx="1">
                  <c:v>89.5833333333333</c:v>
                </c:pt>
                <c:pt idx="2">
                  <c:v>100</c:v>
                </c:pt>
                <c:pt idx="3">
                  <c:v>97.4358974358974</c:v>
                </c:pt>
                <c:pt idx="4">
                  <c:v>95.2380952380952</c:v>
                </c:pt>
                <c:pt idx="5">
                  <c:v>97.3684210526315</c:v>
                </c:pt>
                <c:pt idx="6">
                  <c:v>97.0588235294118</c:v>
                </c:pt>
                <c:pt idx="7">
                  <c:v>83.7837837837838</c:v>
                </c:pt>
                <c:pt idx="8">
                  <c:v>100</c:v>
                </c:pt>
                <c:pt idx="9">
                  <c:v>100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Самый высокий % выполнения работы по городу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100</c:v>
                </c:pt>
                <c:pt idx="1">
                  <c:v>97.8260869565217</c:v>
                </c:pt>
                <c:pt idx="2">
                  <c:v>100</c:v>
                </c:pt>
                <c:pt idx="3">
                  <c:v>97.4358974358974</c:v>
                </c:pt>
                <c:pt idx="4">
                  <c:v>100</c:v>
                </c:pt>
                <c:pt idx="5">
                  <c:v>97.3684210526315</c:v>
                </c:pt>
                <c:pt idx="6">
                  <c:v>98.5294117647059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</c:numCache>
            </c:numRef>
          </c:val>
        </c:ser>
        <c:gapWidth val="27"/>
        <c:overlap val="0"/>
        <c:axId val="69124951"/>
        <c:axId val="40220012"/>
      </c:barChart>
      <c:catAx>
        <c:axId val="69124951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40220012"/>
        <c:crosses val="autoZero"/>
        <c:auto val="1"/>
        <c:lblAlgn val="ctr"/>
        <c:lblOffset val="100"/>
        <c:noMultiLvlLbl val="0"/>
      </c:catAx>
      <c:valAx>
        <c:axId val="40220012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69124951"/>
        <c:crosses val="autoZero"/>
        <c:crossBetween val="between"/>
        <c:majorUnit val="10"/>
      </c:valAx>
      <c:spPr>
        <a:noFill/>
        <a:ln w="0">
          <a:noFill/>
        </a:ln>
      </c:spPr>
    </c:plotArea>
    <c:legend>
      <c:legendPos val="b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по школе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1.85185185185185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2.04081632653061</c:v>
                </c:pt>
                <c:pt idx="5">
                  <c:v>0</c:v>
                </c:pt>
                <c:pt idx="6">
                  <c:v>7.14285714285714</c:v>
                </c:pt>
                <c:pt idx="7">
                  <c:v>0</c:v>
                </c:pt>
                <c:pt idx="8">
                  <c:v>3.20512820512821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по городу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7.99536500579375</c:v>
                </c:pt>
                <c:pt idx="1">
                  <c:v>3.59477124183007</c:v>
                </c:pt>
                <c:pt idx="2">
                  <c:v>8.2687338501292</c:v>
                </c:pt>
                <c:pt idx="3">
                  <c:v>0.735294117647059</c:v>
                </c:pt>
                <c:pt idx="4">
                  <c:v>5.40540540540541</c:v>
                </c:pt>
                <c:pt idx="5">
                  <c:v>3.01204819277108</c:v>
                </c:pt>
                <c:pt idx="6">
                  <c:v>2.56410256410256</c:v>
                </c:pt>
                <c:pt idx="7">
                  <c:v>6.45161290322581</c:v>
                </c:pt>
                <c:pt idx="8">
                  <c:v>6.6971951917573</c:v>
                </c:pt>
                <c:pt idx="9">
                  <c:v>3.98860398860399</c:v>
                </c:pt>
              </c:numCache>
            </c:numRef>
          </c:val>
        </c:ser>
        <c:gapWidth val="28"/>
        <c:overlap val="0"/>
        <c:axId val="40302372"/>
        <c:axId val="50397650"/>
      </c:barChart>
      <c:catAx>
        <c:axId val="40302372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50397650"/>
        <c:crosses val="autoZero"/>
        <c:auto val="1"/>
        <c:lblAlgn val="ctr"/>
        <c:lblOffset val="100"/>
        <c:noMultiLvlLbl val="0"/>
      </c:catAx>
      <c:valAx>
        <c:axId val="50397650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40302372"/>
        <c:crosses val="autoZero"/>
        <c:crossBetween val="between"/>
        <c:majorUnit val="1"/>
      </c:valAx>
      <c:spPr>
        <a:noFill/>
        <a:ln w="0">
          <a:noFill/>
        </a:ln>
      </c:spPr>
    </c:plotArea>
    <c:legend>
      <c:legendPos val="b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  <c:userShapes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729545630466754"/>
          <c:y val="0.02202747513027"/>
          <c:w val="0.790231442062079"/>
          <c:h val="0.7326504026527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по школе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51.8518518518518</c:v>
                </c:pt>
                <c:pt idx="1">
                  <c:v>10.3448275862069</c:v>
                </c:pt>
                <c:pt idx="2">
                  <c:v>8.69565217391305</c:v>
                </c:pt>
                <c:pt idx="3">
                  <c:v>15.625</c:v>
                </c:pt>
                <c:pt idx="4">
                  <c:v>31.6326530612245</c:v>
                </c:pt>
                <c:pt idx="5">
                  <c:v>24.2424242424242</c:v>
                </c:pt>
                <c:pt idx="6">
                  <c:v>14.2857142857143</c:v>
                </c:pt>
                <c:pt idx="7">
                  <c:v>0</c:v>
                </c:pt>
                <c:pt idx="8">
                  <c:v>21.7948717948718</c:v>
                </c:pt>
                <c:pt idx="9">
                  <c:v>30.1282051282051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по городу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53.765932792584</c:v>
                </c:pt>
                <c:pt idx="1">
                  <c:v>42.6470588235294</c:v>
                </c:pt>
                <c:pt idx="2">
                  <c:v>29.9741602067184</c:v>
                </c:pt>
                <c:pt idx="3">
                  <c:v>27.2058823529412</c:v>
                </c:pt>
                <c:pt idx="4">
                  <c:v>45.5598455598455</c:v>
                </c:pt>
                <c:pt idx="5">
                  <c:v>27.710843373494</c:v>
                </c:pt>
                <c:pt idx="6">
                  <c:v>15.3846153846154</c:v>
                </c:pt>
                <c:pt idx="7">
                  <c:v>29.0322580645161</c:v>
                </c:pt>
                <c:pt idx="8">
                  <c:v>30.2804808242702</c:v>
                </c:pt>
                <c:pt idx="9">
                  <c:v>46.3247863247863</c:v>
                </c:pt>
              </c:numCache>
            </c:numRef>
          </c:val>
        </c:ser>
        <c:gapWidth val="29"/>
        <c:overlap val="0"/>
        <c:axId val="49608818"/>
        <c:axId val="37169628"/>
      </c:barChart>
      <c:catAx>
        <c:axId val="49608818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37169628"/>
        <c:crosses val="autoZero"/>
        <c:auto val="1"/>
        <c:lblAlgn val="ctr"/>
        <c:lblOffset val="100"/>
        <c:noMultiLvlLbl val="0"/>
      </c:catAx>
      <c:valAx>
        <c:axId val="37169628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49608818"/>
        <c:crosses val="autoZero"/>
        <c:crossBetween val="between"/>
      </c:valAx>
      <c:spPr>
        <a:noFill/>
        <a:ln w="0">
          <a:noFill/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  <c:userShapes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по школе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38.8888888888889</c:v>
                </c:pt>
                <c:pt idx="1">
                  <c:v>65.5172413793104</c:v>
                </c:pt>
                <c:pt idx="2">
                  <c:v>41.3043478260869</c:v>
                </c:pt>
                <c:pt idx="3">
                  <c:v>62.5</c:v>
                </c:pt>
                <c:pt idx="4">
                  <c:v>51.0204081632653</c:v>
                </c:pt>
                <c:pt idx="5">
                  <c:v>39.3939393939394</c:v>
                </c:pt>
                <c:pt idx="6">
                  <c:v>28.5714285714286</c:v>
                </c:pt>
                <c:pt idx="7">
                  <c:v>50</c:v>
                </c:pt>
                <c:pt idx="8">
                  <c:v>44.2307692307692</c:v>
                </c:pt>
                <c:pt idx="9">
                  <c:v>48.0769230769231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по городу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30.4750869061414</c:v>
                </c:pt>
                <c:pt idx="1">
                  <c:v>44.281045751634</c:v>
                </c:pt>
                <c:pt idx="2">
                  <c:v>38.7596899224806</c:v>
                </c:pt>
                <c:pt idx="3">
                  <c:v>52.9411764705882</c:v>
                </c:pt>
                <c:pt idx="4">
                  <c:v>35.6499356499357</c:v>
                </c:pt>
                <c:pt idx="5">
                  <c:v>39.7590361445783</c:v>
                </c:pt>
                <c:pt idx="6">
                  <c:v>39.3162393162393</c:v>
                </c:pt>
                <c:pt idx="7">
                  <c:v>32.258064516129</c:v>
                </c:pt>
                <c:pt idx="8">
                  <c:v>50.429307384087</c:v>
                </c:pt>
                <c:pt idx="9">
                  <c:v>36.1823361823362</c:v>
                </c:pt>
              </c:numCache>
            </c:numRef>
          </c:val>
        </c:ser>
        <c:gapWidth val="24"/>
        <c:overlap val="0"/>
        <c:axId val="23498809"/>
        <c:axId val="6839979"/>
      </c:barChart>
      <c:catAx>
        <c:axId val="23498809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6839979"/>
        <c:crosses val="autoZero"/>
        <c:auto val="1"/>
        <c:lblAlgn val="ctr"/>
        <c:lblOffset val="100"/>
        <c:noMultiLvlLbl val="0"/>
      </c:catAx>
      <c:valAx>
        <c:axId val="6839979"/>
        <c:scaling>
          <c:orientation val="minMax"/>
          <c:max val="70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23498809"/>
        <c:crosses val="autoZero"/>
        <c:crossBetween val="between"/>
      </c:valAx>
      <c:spPr>
        <a:noFill/>
        <a:ln w="0">
          <a:noFill/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по школе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7.40740740740741</c:v>
                </c:pt>
                <c:pt idx="1">
                  <c:v>24.1379310344828</c:v>
                </c:pt>
                <c:pt idx="2">
                  <c:v>50</c:v>
                </c:pt>
                <c:pt idx="3">
                  <c:v>21.875</c:v>
                </c:pt>
                <c:pt idx="4">
                  <c:v>15.3061224489796</c:v>
                </c:pt>
                <c:pt idx="5">
                  <c:v>36.3636363636363</c:v>
                </c:pt>
                <c:pt idx="6">
                  <c:v>50</c:v>
                </c:pt>
                <c:pt idx="7">
                  <c:v>10</c:v>
                </c:pt>
                <c:pt idx="8">
                  <c:v>30.7692307692308</c:v>
                </c:pt>
                <c:pt idx="9">
                  <c:v>21.7948717948718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по городу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4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7.76361529548088</c:v>
                </c:pt>
                <c:pt idx="1">
                  <c:v>9.47712418300653</c:v>
                </c:pt>
                <c:pt idx="2">
                  <c:v>22.9974160206718</c:v>
                </c:pt>
                <c:pt idx="3">
                  <c:v>19.1176470588235</c:v>
                </c:pt>
                <c:pt idx="4">
                  <c:v>13.3848133848134</c:v>
                </c:pt>
                <c:pt idx="5">
                  <c:v>29.5180722891566</c:v>
                </c:pt>
                <c:pt idx="6">
                  <c:v>42.7350427350427</c:v>
                </c:pt>
                <c:pt idx="7">
                  <c:v>32.258064516129</c:v>
                </c:pt>
                <c:pt idx="8">
                  <c:v>12.5930165998855</c:v>
                </c:pt>
                <c:pt idx="9">
                  <c:v>13.5042735042735</c:v>
                </c:pt>
              </c:numCache>
            </c:numRef>
          </c:val>
        </c:ser>
        <c:gapWidth val="24"/>
        <c:overlap val="0"/>
        <c:axId val="10204814"/>
        <c:axId val="27655328"/>
      </c:barChart>
      <c:catAx>
        <c:axId val="10204814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27655328"/>
        <c:crosses val="autoZero"/>
        <c:auto val="1"/>
        <c:lblAlgn val="ctr"/>
        <c:lblOffset val="100"/>
        <c:noMultiLvlLbl val="0"/>
      </c:catAx>
      <c:valAx>
        <c:axId val="27655328"/>
        <c:scaling>
          <c:orientation val="minMax"/>
          <c:max val="65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10204814"/>
        <c:crosses val="autoZero"/>
        <c:crossBetween val="between"/>
      </c:valAx>
      <c:spPr>
        <a:noFill/>
        <a:ln w="0">
          <a:noFill/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по школе</c:v>
                </c:pt>
              </c:strCache>
            </c:strRef>
          </c:tx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</c:formatCode>
                <c:ptCount val="10"/>
                <c:pt idx="0">
                  <c:v>35.5263157894737</c:v>
                </c:pt>
                <c:pt idx="1">
                  <c:v>19.078947368421</c:v>
                </c:pt>
                <c:pt idx="2">
                  <c:v>32.1678321678322</c:v>
                </c:pt>
                <c:pt idx="3">
                  <c:v>22.3776223776224</c:v>
                </c:pt>
                <c:pt idx="4">
                  <c:v>68.5314685314685</c:v>
                </c:pt>
                <c:pt idx="5">
                  <c:v>21.1538461538462</c:v>
                </c:pt>
                <c:pt idx="6">
                  <c:v>9.79020979020979</c:v>
                </c:pt>
                <c:pt idx="7">
                  <c:v>1.3986013986014</c:v>
                </c:pt>
                <c:pt idx="8">
                  <c:v>100</c:v>
                </c:pt>
                <c:pt idx="9">
                  <c:v>100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по городу</c:v>
                </c:pt>
              </c:strCache>
            </c:strRef>
          </c:tx>
          <c:spPr>
            <a:solidFill>
              <a:srgbClr val="c00000"/>
            </a:solidFill>
            <a:ln w="0">
              <a:noFill/>
            </a:ln>
          </c:spPr>
          <c:invertIfNegative val="0"/>
          <c:dLbls>
            <c:numFmt formatCode="0.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1</c:f>
              <c:numCache>
                <c:formatCode>0.0</c:formatCode>
                <c:ptCount val="10"/>
                <c:pt idx="0">
                  <c:v>56.8511198945982</c:v>
                </c:pt>
                <c:pt idx="1">
                  <c:v>34.6153846153846</c:v>
                </c:pt>
                <c:pt idx="2">
                  <c:v>43.7782805429864</c:v>
                </c:pt>
                <c:pt idx="3">
                  <c:v>7.69230769230769</c:v>
                </c:pt>
                <c:pt idx="4">
                  <c:v>43.947963800905</c:v>
                </c:pt>
                <c:pt idx="5">
                  <c:v>9.45868945868947</c:v>
                </c:pt>
                <c:pt idx="6">
                  <c:v>6.61764705882353</c:v>
                </c:pt>
                <c:pt idx="7">
                  <c:v>1.75339366515837</c:v>
                </c:pt>
                <c:pt idx="8">
                  <c:v>100</c:v>
                </c:pt>
                <c:pt idx="9">
                  <c:v>100</c:v>
                </c:pt>
              </c:numCache>
            </c:numRef>
          </c:val>
        </c:ser>
        <c:gapWidth val="24"/>
        <c:overlap val="0"/>
        <c:axId val="41431625"/>
        <c:axId val="66692172"/>
      </c:barChart>
      <c:catAx>
        <c:axId val="41431625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66692172"/>
        <c:crosses val="autoZero"/>
        <c:auto val="1"/>
        <c:lblAlgn val="ctr"/>
        <c:lblOffset val="100"/>
        <c:noMultiLvlLbl val="0"/>
      </c:catAx>
      <c:valAx>
        <c:axId val="66692172"/>
        <c:scaling>
          <c:orientation val="minMax"/>
          <c:max val="110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41431625"/>
        <c:crosses val="autoZero"/>
        <c:crossBetween val="between"/>
      </c:valAx>
      <c:spPr>
        <a:noFill/>
        <a:ln w="0">
          <a:noFill/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1" sz="1400" strike="noStrike" u="none">
              <a:solidFill>
                <a:srgbClr val="000000"/>
              </a:solidFill>
              <a:uFillTx/>
              <a:latin typeface="Calibri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1f497d"/>
            </a:solidFill>
            <a:ln w="0">
              <a:noFill/>
            </a:ln>
          </c:spPr>
          <c:invertIfNegative val="0"/>
          <c:dLbls>
            <c:numFmt formatCode="0.00" sourceLinked="0"/>
            <c:txPr>
              <a:bodyPr wrap="square"/>
              <a:lstStyle/>
              <a:p>
                <a:pPr>
                  <a:defRPr b="1" sz="1200" strike="noStrike" u="none">
                    <a:solidFill>
                      <a:srgbClr val="000000"/>
                    </a:solidFill>
                    <a:uFillTx/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Обществознание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Информатика и ИКТ</c:v>
                </c:pt>
                <c:pt idx="5">
                  <c:v>Химия</c:v>
                </c:pt>
                <c:pt idx="6">
                  <c:v>Английский язык</c:v>
                </c:pt>
                <c:pt idx="7">
                  <c:v>История</c:v>
                </c:pt>
                <c:pt idx="8">
                  <c:v>Математика</c:v>
                </c:pt>
                <c:pt idx="9">
                  <c:v>Русский язык</c:v>
                </c:pt>
              </c:strCache>
            </c:strRef>
          </c:cat>
          <c:val>
            <c:numRef>
              <c:f>0</c:f>
              <c:numCache>
                <c:formatCode>0.00</c:formatCode>
                <c:ptCount val="10"/>
                <c:pt idx="0">
                  <c:v>0.404056115327933</c:v>
                </c:pt>
                <c:pt idx="1">
                  <c:v>0.229531763655596</c:v>
                </c:pt>
                <c:pt idx="2">
                  <c:v>0.454713367363623</c:v>
                </c:pt>
                <c:pt idx="3">
                  <c:v>0.636347663220928</c:v>
                </c:pt>
                <c:pt idx="4">
                  <c:v>0.626246868638348</c:v>
                </c:pt>
                <c:pt idx="5">
                  <c:v>0.716277883006874</c:v>
                </c:pt>
                <c:pt idx="6">
                  <c:v>0.801001878914814</c:v>
                </c:pt>
                <c:pt idx="7">
                  <c:v>1</c:v>
                </c:pt>
                <c:pt idx="8">
                  <c:v>0.690505954544402</c:v>
                </c:pt>
                <c:pt idx="9">
                  <c:v>0.522718768920935</c:v>
                </c:pt>
              </c:numCache>
            </c:numRef>
          </c:val>
        </c:ser>
        <c:gapWidth val="24"/>
        <c:overlap val="0"/>
        <c:axId val="21365775"/>
        <c:axId val="79911369"/>
      </c:barChart>
      <c:catAx>
        <c:axId val="21365775"/>
        <c:scaling>
          <c:orientation val="minMax"/>
        </c:scaling>
        <c:delete val="0"/>
        <c:axPos val="b"/>
        <c:numFmt formatCode="[$-419]dd/mm/yyyy" sourceLinked="1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79911369"/>
        <c:crosses val="autoZero"/>
        <c:auto val="1"/>
        <c:lblAlgn val="ctr"/>
        <c:lblOffset val="100"/>
        <c:noMultiLvlLbl val="0"/>
      </c:catAx>
      <c:valAx>
        <c:axId val="79911369"/>
        <c:scaling>
          <c:orientation val="minMax"/>
          <c:max val="1.1"/>
          <c:min val="-0.1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.00" sourceLinked="0"/>
        <c:majorTickMark val="out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1" sz="1400" strike="noStrike" u="none">
                <a:solidFill>
                  <a:srgbClr val="000000"/>
                </a:solidFill>
                <a:uFillTx/>
                <a:latin typeface="Calibri"/>
              </a:defRPr>
            </a:pPr>
          </a:p>
        </c:txPr>
        <c:crossAx val="21365775"/>
        <c:crosses val="autoZero"/>
        <c:crossBetween val="between"/>
        <c:majorUnit val="0.1"/>
      </c:valAx>
      <c:spPr>
        <a:noFill/>
        <a:ln w="0">
          <a:noFill/>
        </a:ln>
      </c:spPr>
    </c:plotArea>
    <c:plotVisOnly val="1"/>
    <c:dispBlanksAs val="gap"/>
  </c:chart>
  <c:spPr>
    <a:noFill/>
    <a:ln w="0">
      <a:noFill/>
    </a:ln>
  </c:spPr>
</c:chartSpace>
</file>

<file path=ppt/drawings/drawing1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0.352697577211859</cdr:x>
      <cdr:y>0.015454760776883</cdr:y>
    </cdr:from>
    <cdr:to>
      <cdr:x>0.504334700828238</cdr:x>
      <cdr:y>0.100485551871151</cdr:y>
    </cdr:to>
    <cdr:sp>
      <cdr:nvSpPr>
        <cdr:cNvPr id="83" name="TextBox 1"/>
        <cdr:cNvSpPr/>
      </cdr:nvSpPr>
      <cdr:spPr>
        <a:xfrm>
          <a:off x="3280680" y="93960"/>
          <a:ext cx="1410480" cy="51696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wrap="none" vertOverflow="clip" lIns="90000" rIns="90000" tIns="45000" bIns="45000" anchor="t">
          <a:noAutofit/>
        </a:bodyPr>
        <a:p>
          <a:pPr>
            <a:lnSpc>
              <a:spcPct val="100000"/>
            </a:lnSpc>
          </a:pPr>
          <a:r>
            <a:rPr b="1" lang="ru-RU" sz="2400" strike="noStrike" u="none">
              <a:solidFill>
                <a:srgbClr val="000000"/>
              </a:solidFill>
              <a:effectLst/>
              <a:uFillTx/>
              <a:latin typeface="Times New Roman"/>
            </a:rPr>
            <a:t>% двоек</a:t>
          </a:r>
          <a:endParaRPr b="0" sz="2400" strike="noStrike" u="none">
            <a:solidFill>
              <a:srgbClr val="000000"/>
            </a:solidFill>
            <a:effectLst/>
            <a:uFillTx/>
            <a:latin typeface="Times New Roman"/>
          </a:endParaRPr>
        </a:p>
      </cdr:txBody>
    </cdr:sp>
  </cdr:relSizeAnchor>
</c:userShapes>
</file>

<file path=ppt/drawings/drawing10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0.0747244094488189</cdr:x>
      <cdr:y>0.338859978216144</cdr:y>
    </cdr:from>
    <cdr:to>
      <cdr:x>0.99996062992126</cdr:x>
      <cdr:y>0.33892048892654</cdr:y>
    </cdr:to>
    <cdr:sp>
      <cdr:nvSpPr>
        <cdr:cNvPr id="133" name="Прямая соединительная линия 2"/>
        <cdr:cNvSpPr/>
      </cdr:nvSpPr>
      <cdr:spPr>
        <a:xfrm>
          <a:off x="683280" y="2016000"/>
          <a:ext cx="8460360" cy="360"/>
        </a:xfrm>
        <a:prstGeom prst="line">
          <a:avLst/>
        </a:prstGeom>
        <a:ln w="25400">
          <a:solidFill>
            <a:srgbClr val="ff0000"/>
          </a:solidFill>
          <a:round/>
        </a:ln>
      </cdr:spPr>
      <cdr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/>
      </cdr:style>
      <cdr:txBody>
        <a:bodyPr vertOverflow="clip" lIns="90000" rIns="90000" tIns="-44640" bIns="-44640" anchor="t">
          <a:noAutofit/>
        </a:bodyPr>
        <a:p>
          <a:endParaRPr b="0" lang="ru-RU" sz="1800" strike="noStrike" u="none">
            <a:solidFill>
              <a:schemeClr val="dk1"/>
            </a:solidFill>
            <a:effectLst/>
            <a:uFillTx/>
            <a:latin typeface="Calibri"/>
          </a:endParaRPr>
        </a:p>
      </cdr:txBody>
    </cdr:sp>
  </cdr:relSizeAnchor>
</c:userShapes>
</file>

<file path=ppt/drawings/drawing2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0.417176252031891</cdr:x>
      <cdr:y>0.0386665087636191</cdr:y>
    </cdr:from>
    <cdr:to>
      <cdr:x>0.568852078334236</cdr:x>
      <cdr:y>0.114045476077688</cdr:y>
    </cdr:to>
    <cdr:sp>
      <cdr:nvSpPr>
        <cdr:cNvPr id="85" name="TextBox 1"/>
        <cdr:cNvSpPr/>
      </cdr:nvSpPr>
      <cdr:spPr>
        <a:xfrm>
          <a:off x="3880440" y="235080"/>
          <a:ext cx="1410840" cy="45828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wrap="none" vertOverflow="clip" lIns="90000" rIns="90000" tIns="45000" bIns="45000" anchor="t">
          <a:noAutofit/>
        </a:bodyPr>
        <a:p>
          <a:pPr>
            <a:lnSpc>
              <a:spcPct val="100000"/>
            </a:lnSpc>
          </a:pPr>
          <a:r>
            <a:rPr b="1" lang="ru-RU" sz="2400" strike="noStrike" u="none">
              <a:solidFill>
                <a:srgbClr val="000000"/>
              </a:solidFill>
              <a:effectLst/>
              <a:uFillTx/>
              <a:latin typeface="Times New Roman"/>
            </a:rPr>
            <a:t>% троек</a:t>
          </a:r>
          <a:endParaRPr b="0" sz="2400" strike="noStrike" u="none">
            <a:solidFill>
              <a:srgbClr val="000000"/>
            </a:solidFill>
            <a:effectLst/>
            <a:uFillTx/>
            <a:latin typeface="Times New Roman"/>
          </a:endParaRPr>
        </a:p>
      </cdr:txBody>
    </cdr:sp>
  </cdr:relSizeAnchor>
</c:userShapes>
</file>

<file path=ppt/drawings/drawing3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0.0589763779527559</cdr:x>
      <cdr:y>0.226636448473537</cdr:y>
    </cdr:from>
    <cdr:to>
      <cdr:x>0.99996062992126</cdr:x>
      <cdr:y>0.2267031062525</cdr:y>
    </cdr:to>
    <cdr:sp>
      <cdr:nvSpPr>
        <cdr:cNvPr id="105" name="Прямая соединительная линия 2"/>
        <cdr:cNvSpPr/>
      </cdr:nvSpPr>
      <cdr:spPr>
        <a:xfrm>
          <a:off x="539280" y="1224000"/>
          <a:ext cx="8604360" cy="360"/>
        </a:xfrm>
        <a:prstGeom prst="line">
          <a:avLst/>
        </a:prstGeom>
        <a:ln w="25400">
          <a:solidFill>
            <a:srgbClr val="ff0000"/>
          </a:solidFill>
          <a:round/>
        </a:ln>
      </cdr:spPr>
      <cdr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/>
      </cdr:style>
      <cdr:txBody>
        <a:bodyPr vertOverflow="clip" lIns="90000" rIns="90000" tIns="-44640" bIns="-44640" anchor="t">
          <a:noAutofit/>
        </a:bodyPr>
        <a:p>
          <a:endParaRPr b="0" lang="ru-RU" sz="1800" strike="noStrike" u="none">
            <a:solidFill>
              <a:schemeClr val="dk1"/>
            </a:solidFill>
            <a:effectLst/>
            <a:uFillTx/>
            <a:latin typeface="Calibri"/>
          </a:endParaRPr>
        </a:p>
      </cdr:txBody>
    </cdr:sp>
  </cdr:relSizeAnchor>
</c:userShapes>
</file>

<file path=ppt/drawings/drawing4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0.0668503937007874</cdr:x>
      <cdr:y>0.205736415345516</cdr:y>
    </cdr:from>
    <cdr:to>
      <cdr:x>0.99996062992126</cdr:x>
      <cdr:y>0.205796926055912</cdr:y>
    </cdr:to>
    <cdr:sp>
      <cdr:nvSpPr>
        <cdr:cNvPr id="112" name="Прямая соединительная линия 2"/>
        <cdr:cNvSpPr/>
      </cdr:nvSpPr>
      <cdr:spPr>
        <a:xfrm>
          <a:off x="611280" y="1224000"/>
          <a:ext cx="8532360" cy="360"/>
        </a:xfrm>
        <a:prstGeom prst="line">
          <a:avLst/>
        </a:prstGeom>
        <a:ln w="25400">
          <a:solidFill>
            <a:srgbClr val="ff0000"/>
          </a:solidFill>
          <a:round/>
        </a:ln>
      </cdr:spPr>
      <cdr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/>
      </cdr:style>
      <cdr:txBody>
        <a:bodyPr vertOverflow="clip" lIns="90000" rIns="90000" tIns="-44640" bIns="-44640" anchor="t">
          <a:noAutofit/>
        </a:bodyPr>
        <a:p>
          <a:endParaRPr b="0" lang="ru-RU" sz="1800" strike="noStrike" u="none">
            <a:solidFill>
              <a:schemeClr val="dk1"/>
            </a:solidFill>
            <a:effectLst/>
            <a:uFillTx/>
            <a:latin typeface="Calibri"/>
          </a:endParaRPr>
        </a:p>
      </cdr:txBody>
    </cdr:sp>
  </cdr:relSizeAnchor>
</c:userShapes>
</file>

<file path=ppt/drawings/drawing5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0.0668503937007874</cdr:x>
      <cdr:y>0.278349267820404</cdr:y>
    </cdr:from>
    <cdr:to>
      <cdr:x>0.980314960629921</cdr:x>
      <cdr:y>0.2784097785308</cdr:y>
    </cdr:to>
    <cdr:sp>
      <cdr:nvSpPr>
        <cdr:cNvPr id="115" name="Прямая соединительная линия 2"/>
        <cdr:cNvSpPr/>
      </cdr:nvSpPr>
      <cdr:spPr>
        <a:xfrm>
          <a:off x="611280" y="1656000"/>
          <a:ext cx="8352720" cy="360"/>
        </a:xfrm>
        <a:prstGeom prst="line">
          <a:avLst/>
        </a:prstGeom>
        <a:ln w="25400">
          <a:solidFill>
            <a:srgbClr val="ff0000"/>
          </a:solidFill>
          <a:round/>
        </a:ln>
      </cdr:spPr>
      <cdr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/>
      </cdr:style>
      <cdr:txBody>
        <a:bodyPr vertOverflow="clip" lIns="90000" rIns="90000" tIns="-44640" bIns="-44640" anchor="t">
          <a:noAutofit/>
        </a:bodyPr>
        <a:p>
          <a:endParaRPr b="0" lang="ru-RU" sz="1800" strike="noStrike" u="none">
            <a:solidFill>
              <a:schemeClr val="dk1"/>
            </a:solidFill>
            <a:effectLst/>
            <a:uFillTx/>
            <a:latin typeface="Calibri"/>
          </a:endParaRPr>
        </a:p>
      </cdr:txBody>
    </cdr:sp>
  </cdr:relSizeAnchor>
</c:userShapes>
</file>

<file path=ppt/drawings/drawing6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0.0747244094488189</cdr:x>
      <cdr:y>0.399370688611884</cdr:y>
    </cdr:from>
    <cdr:to>
      <cdr:x>0.99996062992126</cdr:x>
      <cdr:y>0.39943119932228</cdr:y>
    </cdr:to>
    <cdr:sp>
      <cdr:nvSpPr>
        <cdr:cNvPr id="118" name="Прямая соединительная линия 2"/>
        <cdr:cNvSpPr/>
      </cdr:nvSpPr>
      <cdr:spPr>
        <a:xfrm>
          <a:off x="683280" y="2376000"/>
          <a:ext cx="8460360" cy="360"/>
        </a:xfrm>
        <a:prstGeom prst="line">
          <a:avLst/>
        </a:prstGeom>
        <a:ln w="25400">
          <a:solidFill>
            <a:srgbClr val="ff0000"/>
          </a:solidFill>
          <a:round/>
        </a:ln>
      </cdr:spPr>
      <cdr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/>
      </cdr:style>
      <cdr:txBody>
        <a:bodyPr vertOverflow="clip" lIns="90000" rIns="90000" tIns="-44640" bIns="-44640" anchor="t">
          <a:noAutofit/>
        </a:bodyPr>
        <a:p>
          <a:endParaRPr b="0" lang="ru-RU" sz="1800" strike="noStrike" u="none">
            <a:solidFill>
              <a:schemeClr val="dk1"/>
            </a:solidFill>
            <a:effectLst/>
            <a:uFillTx/>
            <a:latin typeface="Calibri"/>
          </a:endParaRPr>
        </a:p>
      </cdr:txBody>
    </cdr:sp>
  </cdr:relSizeAnchor>
</c:userShapes>
</file>

<file path=ppt/drawings/drawing7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0.0825984251968504</cdr:x>
      <cdr:y>0.350962120295292</cdr:y>
    </cdr:from>
    <cdr:to>
      <cdr:x>0.99996062992126</cdr:x>
      <cdr:y>0.351022631005688</cdr:y>
    </cdr:to>
    <cdr:sp>
      <cdr:nvSpPr>
        <cdr:cNvPr id="124" name="Прямая соединительная линия 2"/>
        <cdr:cNvSpPr/>
      </cdr:nvSpPr>
      <cdr:spPr>
        <a:xfrm>
          <a:off x="755280" y="2088000"/>
          <a:ext cx="8388360" cy="360"/>
        </a:xfrm>
        <a:prstGeom prst="line">
          <a:avLst/>
        </a:prstGeom>
        <a:ln w="25400">
          <a:solidFill>
            <a:srgbClr val="ff0000"/>
          </a:solidFill>
          <a:round/>
        </a:ln>
      </cdr:spPr>
      <cdr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/>
      </cdr:style>
      <cdr:txBody>
        <a:bodyPr vertOverflow="clip" lIns="90000" rIns="90000" tIns="-44640" bIns="-44640" anchor="t">
          <a:noAutofit/>
        </a:bodyPr>
        <a:p>
          <a:endParaRPr b="0" lang="ru-RU" sz="1800" strike="noStrike" u="none">
            <a:solidFill>
              <a:schemeClr val="dk1"/>
            </a:solidFill>
            <a:effectLst/>
            <a:uFillTx/>
            <a:latin typeface="Calibri"/>
          </a:endParaRPr>
        </a:p>
      </cdr:txBody>
    </cdr:sp>
  </cdr:relSizeAnchor>
</c:userShapes>
</file>

<file path=ppt/drawings/drawing8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0.0668503937007874</cdr:x>
      <cdr:y>0.239148630874088</cdr:y>
    </cdr:from>
    <cdr:to>
      <cdr:x>0.980314960629921</cdr:x>
      <cdr:y>0.239208418031807</cdr:y>
    </cdr:to>
    <cdr:sp>
      <cdr:nvSpPr>
        <cdr:cNvPr id="127" name="Прямая соединительная линия 2"/>
        <cdr:cNvSpPr/>
      </cdr:nvSpPr>
      <cdr:spPr>
        <a:xfrm>
          <a:off x="611280" y="1440000"/>
          <a:ext cx="8352720" cy="360"/>
        </a:xfrm>
        <a:prstGeom prst="line">
          <a:avLst/>
        </a:prstGeom>
        <a:ln w="25400">
          <a:solidFill>
            <a:srgbClr val="ff0000"/>
          </a:solidFill>
          <a:round/>
        </a:ln>
      </cdr:spPr>
      <cdr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/>
      </cdr:style>
      <cdr:txBody>
        <a:bodyPr vertOverflow="clip" lIns="90000" rIns="90000" tIns="-44640" bIns="-44640" anchor="t">
          <a:noAutofit/>
        </a:bodyPr>
        <a:p>
          <a:endParaRPr b="0" lang="ru-RU" sz="1800" strike="noStrike" u="none">
            <a:solidFill>
              <a:schemeClr val="dk1"/>
            </a:solidFill>
            <a:effectLst/>
            <a:uFillTx/>
            <a:latin typeface="Calibri"/>
          </a:endParaRPr>
        </a:p>
      </cdr:txBody>
    </cdr:sp>
  </cdr:relSizeAnchor>
</c:userShapes>
</file>

<file path=ppt/drawings/drawing9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0.0825984251968504</cdr:x>
      <cdr:y>0.220507166482911</cdr:y>
    </cdr:from>
    <cdr:to>
      <cdr:x>0.99996062992126</cdr:x>
      <cdr:y>0.2205684184736</cdr:y>
    </cdr:to>
    <cdr:sp>
      <cdr:nvSpPr>
        <cdr:cNvPr id="130" name="Прямая соединительная линия 2"/>
        <cdr:cNvSpPr/>
      </cdr:nvSpPr>
      <cdr:spPr>
        <a:xfrm>
          <a:off x="755280" y="1296000"/>
          <a:ext cx="8388360" cy="360"/>
        </a:xfrm>
        <a:prstGeom prst="line">
          <a:avLst/>
        </a:prstGeom>
        <a:ln w="25400">
          <a:solidFill>
            <a:srgbClr val="ff0000"/>
          </a:solidFill>
          <a:round/>
        </a:ln>
      </cdr:spPr>
      <cdr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/>
      </cdr:style>
      <cdr:txBody>
        <a:bodyPr vertOverflow="clip" lIns="90000" rIns="90000" tIns="-44640" bIns="-44640" anchor="t">
          <a:noAutofit/>
        </a:bodyPr>
        <a:p>
          <a:endParaRPr b="0" lang="ru-RU" sz="1800" strike="noStrike" u="none">
            <a:solidFill>
              <a:schemeClr val="dk1"/>
            </a:solidFill>
            <a:effectLst/>
            <a:uFillTx/>
            <a:latin typeface="Calibri"/>
          </a:endParaRPr>
        </a:p>
      </cdr:txBody>
    </cdr:sp>
  </cdr:relSizeAnchor>
</c:userShape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перемещения страницы щёлкните мышью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&lt;верхний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dt" idx="3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ftr" idx="3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3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A8753952-D1DA-4A51-94DF-A21727566214}" type="slidenum"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sldNum" idx="41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B3110DC-D9B3-4F22-8606-23B898E7047D}" type="slidenum">
              <a:rPr b="0" lang="ru-RU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2013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sldNum" idx="40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8FA7FF3-3C1E-4214-ABD8-4A91F9A05541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42798CD-6520-43F6-A168-3ABC0AD998CE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AF121FB-74ED-4507-AEF9-3385CFCE8588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F7F3997-6E73-4E53-8B2C-23486308A9F5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3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F754E73-1B3F-4BAA-9E98-242E39AEAA1C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79214B9-7C35-4759-992B-F2542D4E8BE1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9D62C06-452F-4963-994D-86BB1304C4FB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Заголовок и таблица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7C813B7-E580-4159-88C8-21B3584B4244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7A5CF44-16E0-4028-BF6E-0605B9457D17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B83E59E-7FF2-41FD-91A7-BB480D2B3D3B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D4EBB51-29ED-40D7-AB7A-528966348CB2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8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12C0A7F-2B4D-46CE-B0F7-300162E4EA7F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bg>
      <p:bgPr>
        <a:gradFill rotWithShape="0">
          <a:gsLst>
            <a:gs pos="0">
              <a:srgbClr val="8eb4e3"/>
            </a:gs>
            <a:gs pos="50000">
              <a:srgbClr val="c1d1ec"/>
            </a:gs>
            <a:gs pos="100000">
              <a:srgbClr val="e0e8f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0D2CD9A-B13B-46E3-8ADE-E739BFC16171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chart" Target="../charts/chart8.xml"/><Relationship Id="rId2" Type="http://schemas.openxmlformats.org/officeDocument/2006/relationships/slideLayout" Target="../slideLayouts/slideLayout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chart" Target="../charts/chart9.xml"/><Relationship Id="rId2" Type="http://schemas.openxmlformats.org/officeDocument/2006/relationships/slideLayout" Target="../slideLayouts/slideLayout10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chart" Target="../charts/chart10.xml"/><Relationship Id="rId2" Type="http://schemas.openxmlformats.org/officeDocument/2006/relationships/slideLayout" Target="../slideLayouts/slideLayout10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chart" Target="../charts/chart11.xml"/><Relationship Id="rId2" Type="http://schemas.openxmlformats.org/officeDocument/2006/relationships/slideLayout" Target="../slideLayouts/slideLayout10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chart" Target="../charts/chart12.xml"/><Relationship Id="rId2" Type="http://schemas.openxmlformats.org/officeDocument/2006/relationships/slideLayout" Target="../slideLayouts/slideLayout10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chart" Target="../charts/chart13.xml"/><Relationship Id="rId2" Type="http://schemas.openxmlformats.org/officeDocument/2006/relationships/slideLayout" Target="../slideLayouts/slideLayout10.xml"/><Relationship Id="rId3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chart" Target="../charts/chart14.xml"/><Relationship Id="rId2" Type="http://schemas.openxmlformats.org/officeDocument/2006/relationships/slideLayout" Target="../slideLayouts/slideLayout10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chart" Target="../charts/chart15.xml"/><Relationship Id="rId2" Type="http://schemas.openxmlformats.org/officeDocument/2006/relationships/slideLayout" Target="../slideLayouts/slideLayout10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chart" Target="../charts/chart16.xml"/><Relationship Id="rId2" Type="http://schemas.openxmlformats.org/officeDocument/2006/relationships/slideLayout" Target="../slideLayouts/slideLayout10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chart" Target="../charts/chart17.xml"/><Relationship Id="rId2" Type="http://schemas.openxmlformats.org/officeDocument/2006/relationships/slideLayout" Target="../slideLayouts/slideLayout10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chart" Target="../charts/chart18.xml"/><Relationship Id="rId2" Type="http://schemas.openxmlformats.org/officeDocument/2006/relationships/slideLayout" Target="../slideLayouts/slideLayout1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chart" Target="../charts/chart19.xml"/><Relationship Id="rId2" Type="http://schemas.openxmlformats.org/officeDocument/2006/relationships/slideLayout" Target="../slideLayouts/slideLayout10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chart" Target="../charts/chart20.xml"/><Relationship Id="rId2" Type="http://schemas.openxmlformats.org/officeDocument/2006/relationships/slideLayout" Target="../slideLayouts/slideLayout10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chart" Target="../charts/chart21.xml"/><Relationship Id="rId2" Type="http://schemas.openxmlformats.org/officeDocument/2006/relationships/slideLayout" Target="../slideLayouts/slideLayout10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chart" Target="../charts/chart22.xml"/><Relationship Id="rId2" Type="http://schemas.openxmlformats.org/officeDocument/2006/relationships/slideLayout" Target="../slideLayouts/slideLayout10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chart" Target="../charts/chart23.xml"/><Relationship Id="rId2" Type="http://schemas.openxmlformats.org/officeDocument/2006/relationships/slideLayout" Target="../slideLayouts/slideLayout10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chart" Target="../charts/chart24.xml"/><Relationship Id="rId2" Type="http://schemas.openxmlformats.org/officeDocument/2006/relationships/slideLayout" Target="../slideLayouts/slideLayout10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0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chart" Target="../charts/chart2.xml"/><Relationship Id="rId2" Type="http://schemas.openxmlformats.org/officeDocument/2006/relationships/slideLayout" Target="../slideLayouts/slideLayout10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chart" Target="../charts/chart3.xml"/><Relationship Id="rId2" Type="http://schemas.openxmlformats.org/officeDocument/2006/relationships/slideLayout" Target="../slideLayouts/slideLayout10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chart" Target="../charts/chart4.xml"/><Relationship Id="rId2" Type="http://schemas.openxmlformats.org/officeDocument/2006/relationships/slideLayout" Target="../slideLayouts/slideLayout10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chart" Target="../charts/chart5.xml"/><Relationship Id="rId2" Type="http://schemas.openxmlformats.org/officeDocument/2006/relationships/slideLayout" Target="../slideLayouts/slideLayout10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chart" Target="../charts/chart6.xml"/><Relationship Id="rId2" Type="http://schemas.openxmlformats.org/officeDocument/2006/relationships/slideLayout" Target="../slideLayouts/slideLayout10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chart" Target="../charts/chart7.xml"/><Relationship Id="rId2" Type="http://schemas.openxmlformats.org/officeDocument/2006/relationships/slideLayout" Target="../slideLayouts/slideLayout10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71640" y="2493000"/>
            <a:ext cx="7175160" cy="1792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8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ОГЭ 20</a:t>
            </a:r>
            <a:r>
              <a:rPr b="0" lang="en-US" sz="8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25</a:t>
            </a:r>
            <a:r>
              <a:rPr b="0" lang="ru-RU" sz="8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ru-RU" sz="8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buNone/>
            </a:pPr>
            <a:endParaRPr b="0" lang="ru-RU" sz="3200" strike="noStrike" u="none">
              <a:solidFill>
                <a:schemeClr val="dk1">
                  <a:tint val="75000"/>
                </a:schemeClr>
              </a:solidFill>
              <a:effectLst/>
              <a:uFillTx/>
              <a:latin typeface="Calibri"/>
            </a:endParaRPr>
          </a:p>
        </p:txBody>
      </p:sp>
      <p:sp>
        <p:nvSpPr>
          <p:cNvPr id="73" name="TextBox 4"/>
          <p:cNvSpPr/>
          <p:nvPr/>
        </p:nvSpPr>
        <p:spPr>
          <a:xfrm>
            <a:off x="0" y="1285920"/>
            <a:ext cx="9143640" cy="13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8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Результаты</a:t>
            </a:r>
            <a:endParaRPr b="0" lang="ru-RU" sz="8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Box 3"/>
          <p:cNvSpPr/>
          <p:nvPr/>
        </p:nvSpPr>
        <p:spPr>
          <a:xfrm>
            <a:off x="3636000" y="260640"/>
            <a:ext cx="19580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% участников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1" name="Диаграмма 4"/>
          <p:cNvGraphicFramePr/>
          <p:nvPr/>
        </p:nvGraphicFramePr>
        <p:xfrm>
          <a:off x="0" y="77832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Box 4"/>
          <p:cNvSpPr/>
          <p:nvPr/>
        </p:nvSpPr>
        <p:spPr>
          <a:xfrm>
            <a:off x="3708000" y="188640"/>
            <a:ext cx="17924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Корреляция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3" name="Диаграмма 5"/>
          <p:cNvGraphicFramePr/>
          <p:nvPr/>
        </p:nvGraphicFramePr>
        <p:xfrm>
          <a:off x="0" y="77832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2"/>
          <p:cNvSpPr/>
          <p:nvPr/>
        </p:nvSpPr>
        <p:spPr>
          <a:xfrm>
            <a:off x="3132000" y="0"/>
            <a:ext cx="23076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% успеваемости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5" name="Диаграмма 3"/>
          <p:cNvGraphicFramePr/>
          <p:nvPr/>
        </p:nvGraphicFramePr>
        <p:xfrm>
          <a:off x="-157680" y="77832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 2"/>
          <p:cNvSpPr/>
          <p:nvPr/>
        </p:nvSpPr>
        <p:spPr>
          <a:xfrm>
            <a:off x="3420000" y="0"/>
            <a:ext cx="161892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% качества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7" name="Диаграмма 4"/>
          <p:cNvGraphicFramePr/>
          <p:nvPr/>
        </p:nvGraphicFramePr>
        <p:xfrm>
          <a:off x="-157680" y="77832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Box 2"/>
          <p:cNvSpPr/>
          <p:nvPr/>
        </p:nvSpPr>
        <p:spPr>
          <a:xfrm>
            <a:off x="3204000" y="0"/>
            <a:ext cx="30362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Уровень обученности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9" name="Диаграмма 4"/>
          <p:cNvGraphicFramePr/>
          <p:nvPr/>
        </p:nvGraphicFramePr>
        <p:xfrm>
          <a:off x="-78840" y="38916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Box 2"/>
          <p:cNvSpPr/>
          <p:nvPr/>
        </p:nvSpPr>
        <p:spPr>
          <a:xfrm>
            <a:off x="2627640" y="188640"/>
            <a:ext cx="35154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Распределение по зонам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1" name="Диаграмма 3"/>
          <p:cNvGraphicFramePr/>
          <p:nvPr/>
        </p:nvGraphicFramePr>
        <p:xfrm>
          <a:off x="0" y="77832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Диаграмма 3"/>
          <p:cNvGraphicFramePr/>
          <p:nvPr/>
        </p:nvGraphicFramePr>
        <p:xfrm>
          <a:off x="-78840" y="38916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3"/>
          <p:cNvSpPr/>
          <p:nvPr/>
        </p:nvSpPr>
        <p:spPr>
          <a:xfrm>
            <a:off x="2843640" y="0"/>
            <a:ext cx="3987720" cy="95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Русский язык (3 Место)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en-US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70,2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4" name="Диаграмма 5"/>
          <p:cNvGraphicFramePr/>
          <p:nvPr/>
        </p:nvGraphicFramePr>
        <p:xfrm>
          <a:off x="0" y="908640"/>
          <a:ext cx="9143640" cy="540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Прямоугольник 3"/>
          <p:cNvSpPr/>
          <p:nvPr/>
        </p:nvSpPr>
        <p:spPr>
          <a:xfrm>
            <a:off x="2627640" y="0"/>
            <a:ext cx="376884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8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Математика (3 Место)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Прямоугольник 5"/>
          <p:cNvSpPr/>
          <p:nvPr/>
        </p:nvSpPr>
        <p:spPr>
          <a:xfrm>
            <a:off x="3157560" y="476640"/>
            <a:ext cx="2691720" cy="36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Средний процент  (51,31)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8" name="Диаграмма 8"/>
          <p:cNvGraphicFramePr/>
          <p:nvPr/>
        </p:nvGraphicFramePr>
        <p:xfrm>
          <a:off x="0" y="1052640"/>
          <a:ext cx="9143640" cy="54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cxnSp>
        <p:nvCxnSpPr>
          <p:cNvPr id="109" name="Прямая соединительная линия 10"/>
          <p:cNvCxnSpPr/>
          <p:nvPr/>
        </p:nvCxnSpPr>
        <p:spPr>
          <a:xfrm>
            <a:off x="611280" y="2780640"/>
            <a:ext cx="8533080" cy="360"/>
          </a:xfrm>
          <a:prstGeom prst="straightConnector1">
            <a:avLst/>
          </a:prstGeom>
          <a:ln w="25400">
            <a:solidFill>
              <a:srgbClr val="ff0000"/>
            </a:solidFill>
            <a:round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Прямоугольник 5"/>
          <p:cNvSpPr/>
          <p:nvPr/>
        </p:nvSpPr>
        <p:spPr>
          <a:xfrm>
            <a:off x="2627640" y="0"/>
            <a:ext cx="4571640" cy="83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Физика (3 место)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Средний процент  (60,2)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1" name="Диаграмма 7"/>
          <p:cNvGraphicFramePr/>
          <p:nvPr/>
        </p:nvGraphicFramePr>
        <p:xfrm>
          <a:off x="0" y="908640"/>
          <a:ext cx="9143640" cy="594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0040" y="2142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4000" strike="noStrike" u="none">
                <a:solidFill>
                  <a:schemeClr val="dk2">
                    <a:lumMod val="75000"/>
                  </a:schemeClr>
                </a:solidFill>
                <a:effectLst/>
                <a:uFillTx/>
                <a:latin typeface="Times New Roman"/>
              </a:rPr>
              <a:t>Результаты итоговой аттестации по математике</a:t>
            </a:r>
            <a:r>
              <a:rPr b="1" lang="ru-RU" sz="3600" strike="noStrike" u="none">
                <a:solidFill>
                  <a:schemeClr val="dk2">
                    <a:lumMod val="75000"/>
                  </a:schemeClr>
                </a:solidFill>
                <a:effectLst/>
                <a:uFillTx/>
                <a:latin typeface="Times New Roman"/>
              </a:rPr>
              <a:t> </a:t>
            </a:r>
            <a:endParaRPr b="0" lang="ru-RU" sz="3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75" name="Таблица 4"/>
          <p:cNvGraphicFramePr/>
          <p:nvPr/>
        </p:nvGraphicFramePr>
        <p:xfrm>
          <a:off x="0" y="1484640"/>
          <a:ext cx="9143640" cy="3240000"/>
        </p:xfrm>
        <a:graphic>
          <a:graphicData uri="http://schemas.openxmlformats.org/drawingml/2006/table">
            <a:tbl>
              <a:tblPr/>
              <a:tblGrid>
                <a:gridCol w="971280"/>
                <a:gridCol w="1800000"/>
                <a:gridCol w="1008000"/>
                <a:gridCol w="1152000"/>
                <a:gridCol w="1296000"/>
                <a:gridCol w="1296000"/>
                <a:gridCol w="1619640"/>
              </a:tblGrid>
              <a:tr h="102204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000" strike="noStrike" u="none">
                          <a:solidFill>
                            <a:srgbClr val="4f81bd"/>
                          </a:solidFill>
                          <a:effectLst/>
                          <a:uFillTx/>
                          <a:latin typeface="Times New Roman"/>
                        </a:rPr>
                        <a:t>Класс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000" strike="noStrike" u="none">
                          <a:solidFill>
                            <a:srgbClr val="4f81bd"/>
                          </a:solidFill>
                          <a:effectLst/>
                          <a:uFillTx/>
                          <a:latin typeface="Times New Roman"/>
                        </a:rPr>
                        <a:t>Учитель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000" strike="noStrike" u="none">
                          <a:solidFill>
                            <a:srgbClr val="4f81bd"/>
                          </a:solidFill>
                          <a:effectLst/>
                          <a:uFillTx/>
                          <a:latin typeface="Times New Roman"/>
                        </a:rPr>
                        <a:t>Кол-во уч-ся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000" strike="noStrike" u="none">
                          <a:solidFill>
                            <a:srgbClr val="4f81bd"/>
                          </a:solidFill>
                          <a:effectLst/>
                          <a:uFillTx/>
                          <a:latin typeface="Times New Roman"/>
                        </a:rPr>
                        <a:t>Число преодол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000" strike="noStrike" u="none">
                          <a:solidFill>
                            <a:srgbClr val="4f81bd"/>
                          </a:solidFill>
                          <a:effectLst/>
                          <a:uFillTx/>
                          <a:latin typeface="Times New Roman"/>
                        </a:rPr>
                        <a:t>Средний балл 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4f81bd"/>
                          </a:solidFill>
                          <a:effectLst/>
                          <a:uFillTx/>
                          <a:latin typeface="Times New Roman"/>
                        </a:rPr>
                        <a:t>% качества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4f81bd"/>
                          </a:solidFill>
                          <a:effectLst/>
                          <a:uFillTx/>
                          <a:latin typeface="Times New Roman"/>
                        </a:rPr>
                        <a:t>Уровень обученности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7760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 А-Г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Calibri"/>
                        </a:rPr>
                        <a:t>Абулгасова И.Р.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113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108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52,7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66,4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57,2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2000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 «М»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tIns="0" bIns="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Павлова Н.П.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tIns="0" bIns="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23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23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tIns="0" bIns="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84,43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100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95,3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2000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 «Ф»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 anchor="ctr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Семенюк О.Н.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20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20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83,55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100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92,8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4f81bd"/>
                      </a:solidFill>
                      <a:prstDash val="solid"/>
                    </a:lnL>
                    <a:lnR w="12240">
                      <a:solidFill>
                        <a:srgbClr val="4f81bd"/>
                      </a:solidFill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Прямоугольник 8"/>
          <p:cNvSpPr/>
          <p:nvPr/>
        </p:nvSpPr>
        <p:spPr>
          <a:xfrm>
            <a:off x="2483640" y="0"/>
            <a:ext cx="4571640" cy="83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Химия (7 место)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Средний процент  (64,57)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4" name="Диаграмма 9"/>
          <p:cNvGraphicFramePr/>
          <p:nvPr/>
        </p:nvGraphicFramePr>
        <p:xfrm>
          <a:off x="0" y="908640"/>
          <a:ext cx="9143640" cy="594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Прямоугольник 3"/>
          <p:cNvSpPr/>
          <p:nvPr/>
        </p:nvSpPr>
        <p:spPr>
          <a:xfrm>
            <a:off x="2339640" y="0"/>
            <a:ext cx="4571640" cy="95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Информатика (5 место)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Средний процент  (50,9)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7" name="Диаграмма 5"/>
          <p:cNvGraphicFramePr/>
          <p:nvPr/>
        </p:nvGraphicFramePr>
        <p:xfrm>
          <a:off x="0" y="908640"/>
          <a:ext cx="9143640" cy="594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Прямоугольник 3"/>
          <p:cNvSpPr/>
          <p:nvPr/>
        </p:nvSpPr>
        <p:spPr>
          <a:xfrm>
            <a:off x="2531880" y="0"/>
            <a:ext cx="3900960" cy="95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Биология (2 место)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Средний процент  (57,6)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0" name="Диаграмма 6"/>
          <p:cNvGraphicFramePr/>
          <p:nvPr/>
        </p:nvGraphicFramePr>
        <p:xfrm>
          <a:off x="0" y="980640"/>
          <a:ext cx="9143640" cy="58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cxnSp>
        <p:nvCxnSpPr>
          <p:cNvPr id="121" name="Прямая соединительная линия 8"/>
          <p:cNvCxnSpPr/>
          <p:nvPr/>
        </p:nvCxnSpPr>
        <p:spPr>
          <a:xfrm>
            <a:off x="683280" y="2636640"/>
            <a:ext cx="8461080" cy="360"/>
          </a:xfrm>
          <a:prstGeom prst="straightConnector1">
            <a:avLst/>
          </a:prstGeom>
          <a:ln w="25400">
            <a:solidFill>
              <a:srgbClr val="ff0000"/>
            </a:solidFill>
            <a:round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Прямоугольник 5"/>
          <p:cNvSpPr/>
          <p:nvPr/>
        </p:nvSpPr>
        <p:spPr>
          <a:xfrm>
            <a:off x="2339640" y="0"/>
            <a:ext cx="4571640" cy="89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История (4 место)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Средний процент  (64,34)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3" name="Диаграмма 4"/>
          <p:cNvGraphicFramePr/>
          <p:nvPr/>
        </p:nvGraphicFramePr>
        <p:xfrm>
          <a:off x="0" y="908640"/>
          <a:ext cx="9143640" cy="594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Box 2"/>
          <p:cNvSpPr/>
          <p:nvPr/>
        </p:nvSpPr>
        <p:spPr>
          <a:xfrm>
            <a:off x="3228120" y="0"/>
            <a:ext cx="3528720" cy="11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География (1 место)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Средний процент  (64,90)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6" name="Диаграмма 3"/>
          <p:cNvGraphicFramePr/>
          <p:nvPr/>
        </p:nvGraphicFramePr>
        <p:xfrm>
          <a:off x="0" y="836640"/>
          <a:ext cx="9143640" cy="602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Box 2"/>
          <p:cNvSpPr/>
          <p:nvPr/>
        </p:nvSpPr>
        <p:spPr>
          <a:xfrm>
            <a:off x="2243880" y="0"/>
            <a:ext cx="5117760" cy="129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Английский язык (10 место)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Средний процент  (79,14)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9" name="Диаграмма 3"/>
          <p:cNvGraphicFramePr/>
          <p:nvPr/>
        </p:nvGraphicFramePr>
        <p:xfrm>
          <a:off x="0" y="980640"/>
          <a:ext cx="9143640" cy="58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Прямоугольник 6"/>
          <p:cNvSpPr/>
          <p:nvPr/>
        </p:nvSpPr>
        <p:spPr>
          <a:xfrm>
            <a:off x="1979640" y="0"/>
            <a:ext cx="5147640" cy="12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Обществознание (7 место)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Средний процент  (58,7)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2" name="Диаграмма 3"/>
          <p:cNvGraphicFramePr/>
          <p:nvPr/>
        </p:nvGraphicFramePr>
        <p:xfrm>
          <a:off x="0" y="908640"/>
          <a:ext cx="9143640" cy="594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" name="Таблица 1"/>
          <p:cNvGraphicFramePr/>
          <p:nvPr/>
        </p:nvGraphicFramePr>
        <p:xfrm>
          <a:off x="0" y="908640"/>
          <a:ext cx="9143640" cy="5949000"/>
        </p:xfrm>
        <a:graphic>
          <a:graphicData uri="http://schemas.openxmlformats.org/drawingml/2006/table">
            <a:tbl>
              <a:tblPr/>
              <a:tblGrid>
                <a:gridCol w="856800"/>
                <a:gridCol w="713880"/>
                <a:gridCol w="843120"/>
                <a:gridCol w="820800"/>
                <a:gridCol w="575640"/>
                <a:gridCol w="843120"/>
                <a:gridCol w="535320"/>
                <a:gridCol w="468360"/>
                <a:gridCol w="713880"/>
                <a:gridCol w="468360"/>
                <a:gridCol w="588960"/>
                <a:gridCol w="856800"/>
                <a:gridCol w="856800"/>
              </a:tblGrid>
              <a:tr h="991440"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школа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русск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матем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физик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хим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инфор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био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ист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геогр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анг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общ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сумм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место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91440"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66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91440"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52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91440"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Times New Roman"/>
                        </a:rPr>
                        <a:t>7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91440"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Times New Roman"/>
                        </a:rPr>
                        <a:t>21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91440"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Times New Roman"/>
                        </a:rPr>
                        <a:t>32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17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11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6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8640" marR="864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5" name="TextBox 2"/>
          <p:cNvSpPr/>
          <p:nvPr/>
        </p:nvSpPr>
        <p:spPr>
          <a:xfrm>
            <a:off x="2771640" y="0"/>
            <a:ext cx="3861000" cy="5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Результаты 2023года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6" name="Таблица 1"/>
          <p:cNvGraphicFramePr/>
          <p:nvPr/>
        </p:nvGraphicFramePr>
        <p:xfrm>
          <a:off x="0" y="908640"/>
          <a:ext cx="9143640" cy="5949000"/>
        </p:xfrm>
        <a:graphic>
          <a:graphicData uri="http://schemas.openxmlformats.org/drawingml/2006/table">
            <a:tbl>
              <a:tblPr/>
              <a:tblGrid>
                <a:gridCol w="1078200"/>
                <a:gridCol w="628920"/>
                <a:gridCol w="696240"/>
                <a:gridCol w="696240"/>
                <a:gridCol w="748800"/>
                <a:gridCol w="748800"/>
                <a:gridCol w="696240"/>
                <a:gridCol w="606600"/>
                <a:gridCol w="628920"/>
                <a:gridCol w="606600"/>
                <a:gridCol w="958320"/>
                <a:gridCol w="1048320"/>
              </a:tblGrid>
              <a:tr h="60984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школа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рус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мат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физ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хим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инф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био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ист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гео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анг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сумм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место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21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32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9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28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15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69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9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7" name="Прямоугольник 2"/>
          <p:cNvSpPr/>
          <p:nvPr/>
        </p:nvSpPr>
        <p:spPr>
          <a:xfrm>
            <a:off x="2771640" y="0"/>
            <a:ext cx="4419360" cy="64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3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Результаты 2024 года</a:t>
            </a:r>
            <a:endParaRPr b="0" lang="ru-RU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Таблица 1"/>
          <p:cNvGraphicFramePr/>
          <p:nvPr/>
        </p:nvGraphicFramePr>
        <p:xfrm>
          <a:off x="0" y="908640"/>
          <a:ext cx="9143640" cy="5949000"/>
        </p:xfrm>
        <a:graphic>
          <a:graphicData uri="http://schemas.openxmlformats.org/drawingml/2006/table">
            <a:tbl>
              <a:tblPr/>
              <a:tblGrid>
                <a:gridCol w="975960"/>
                <a:gridCol w="569160"/>
                <a:gridCol w="630360"/>
                <a:gridCol w="630360"/>
                <a:gridCol w="677520"/>
                <a:gridCol w="677520"/>
                <a:gridCol w="630360"/>
                <a:gridCol w="549000"/>
                <a:gridCol w="569160"/>
                <a:gridCol w="549000"/>
                <a:gridCol w="867600"/>
                <a:gridCol w="867600"/>
                <a:gridCol w="948960"/>
              </a:tblGrid>
              <a:tr h="60984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школа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рус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мат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физ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хим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инф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био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ист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гео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анг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общ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сумм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место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21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19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32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9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59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15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624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15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9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9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87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32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9" name="Прямоугольник 2"/>
          <p:cNvSpPr/>
          <p:nvPr/>
        </p:nvSpPr>
        <p:spPr>
          <a:xfrm>
            <a:off x="2771640" y="0"/>
            <a:ext cx="4419360" cy="64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3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Результаты 2025 года</a:t>
            </a:r>
            <a:endParaRPr b="0" lang="ru-RU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9"/>
          <p:cNvSpPr/>
          <p:nvPr/>
        </p:nvSpPr>
        <p:spPr>
          <a:xfrm>
            <a:off x="467640" y="0"/>
            <a:ext cx="8136720" cy="13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4000" strike="noStrike" u="none">
                <a:solidFill>
                  <a:schemeClr val="dk2">
                    <a:lumMod val="75000"/>
                  </a:schemeClr>
                </a:solidFill>
                <a:effectLst/>
                <a:uFillTx/>
                <a:latin typeface="Times New Roman"/>
              </a:rPr>
              <a:t>Результаты ОГЭ по математике в сравнении за 4 года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7" name="Диаграмма 3"/>
          <p:cNvGraphicFramePr/>
          <p:nvPr/>
        </p:nvGraphicFramePr>
        <p:xfrm>
          <a:off x="179640" y="1484640"/>
          <a:ext cx="8496720" cy="537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Box 5"/>
          <p:cNvSpPr/>
          <p:nvPr/>
        </p:nvSpPr>
        <p:spPr>
          <a:xfrm>
            <a:off x="2051640" y="188640"/>
            <a:ext cx="527328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Средний процент выполнения работы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9" name="Диаграмма 6"/>
          <p:cNvGraphicFramePr/>
          <p:nvPr/>
        </p:nvGraphicFramePr>
        <p:xfrm>
          <a:off x="0" y="77832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6"/>
          <p:cNvSpPr/>
          <p:nvPr/>
        </p:nvSpPr>
        <p:spPr>
          <a:xfrm>
            <a:off x="2411640" y="0"/>
            <a:ext cx="5375160" cy="73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Самый высокий % выполнения работы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1" name="Диаграмма 4"/>
          <p:cNvGraphicFramePr/>
          <p:nvPr/>
        </p:nvGraphicFramePr>
        <p:xfrm>
          <a:off x="-157680" y="77832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Диаграмма 2"/>
          <p:cNvGraphicFramePr/>
          <p:nvPr/>
        </p:nvGraphicFramePr>
        <p:xfrm>
          <a:off x="-78840" y="38916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Диаграмма 1"/>
          <p:cNvGraphicFramePr/>
          <p:nvPr/>
        </p:nvGraphicFramePr>
        <p:xfrm>
          <a:off x="-78840" y="38916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Box 5"/>
          <p:cNvSpPr/>
          <p:nvPr/>
        </p:nvSpPr>
        <p:spPr>
          <a:xfrm>
            <a:off x="3996000" y="188640"/>
            <a:ext cx="16743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% четверок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7" name="Диаграмма 3"/>
          <p:cNvGraphicFramePr/>
          <p:nvPr/>
        </p:nvGraphicFramePr>
        <p:xfrm>
          <a:off x="-78840" y="38916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3"/>
          <p:cNvSpPr/>
          <p:nvPr/>
        </p:nvSpPr>
        <p:spPr>
          <a:xfrm>
            <a:off x="3996000" y="188640"/>
            <a:ext cx="15350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% пятерок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9" name="Диаграмма 5"/>
          <p:cNvGraphicFramePr/>
          <p:nvPr/>
        </p:nvGraphicFramePr>
        <p:xfrm>
          <a:off x="0" y="778320"/>
          <a:ext cx="9301320" cy="607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8452</TotalTime>
  <Application>LibreOffice/25.2.1.2$Windows_X86_64 LibreOffice_project/d3abf4aee5fd705e4a92bba33a32f40bc4e56f49</Application>
  <AppVersion>15.0000</AppVersion>
  <Words>505</Words>
  <Paragraphs>369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2017-08-28T15:12:40Z</dcterms:created>
  <dc:creator>Виталий Мещеряков</dc:creator>
  <dc:description/>
  <dc:language>ru-RU</dc:language>
  <cp:lastModifiedBy/>
  <dcterms:modified xsi:type="dcterms:W3CDTF">2025-08-27T13:58:03Z</dcterms:modified>
  <cp:revision>562</cp:revision>
  <dc:subject/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Экран (4:3)</vt:lpwstr>
  </property>
  <property fmtid="{D5CDD505-2E9C-101B-9397-08002B2CF9AE}" pid="4" name="Slides">
    <vt:i4>29</vt:i4>
  </property>
</Properties>
</file>