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4" r:id="rId2"/>
    <p:sldId id="265" r:id="rId3"/>
    <p:sldId id="269" r:id="rId4"/>
    <p:sldId id="261" r:id="rId5"/>
    <p:sldId id="256" r:id="rId6"/>
    <p:sldId id="257" r:id="rId7"/>
    <p:sldId id="263" r:id="rId8"/>
    <p:sldId id="258" r:id="rId9"/>
    <p:sldId id="259" r:id="rId10"/>
    <p:sldId id="260" r:id="rId11"/>
    <p:sldId id="341" r:id="rId12"/>
    <p:sldId id="342" r:id="rId13"/>
    <p:sldId id="343" r:id="rId14"/>
    <p:sldId id="344" r:id="rId15"/>
    <p:sldId id="348" r:id="rId16"/>
    <p:sldId id="354" r:id="rId17"/>
    <p:sldId id="352" r:id="rId18"/>
    <p:sldId id="349" r:id="rId19"/>
    <p:sldId id="350" r:id="rId20"/>
    <p:sldId id="351" r:id="rId21"/>
    <p:sldId id="355" r:id="rId22"/>
    <p:sldId id="359" r:id="rId23"/>
    <p:sldId id="357" r:id="rId24"/>
    <p:sldId id="358" r:id="rId25"/>
    <p:sldId id="353" r:id="rId26"/>
    <p:sldId id="360" r:id="rId27"/>
    <p:sldId id="36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54;&#1043;&#1069;%202024%20&#1075;&#1086;&#1088;&#1086;&#1076;\&#1088;&#1091;&#1089;&#1089;&#1082;&#1080;&#1081;%20&#1103;&#1079;&#1099;&#1082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84;&#1072;&#1090;&#1077;&#1084;&#1072;&#1090;&#1080;&#1082;&#1077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92;&#1080;&#1079;&#1080;&#1082;&#1077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93;&#1080;&#1084;&#1080;&#1080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80;&#1085;&#1092;&#1086;&#1088;&#1084;&#1072;&#1090;&#1080;&#1082;&#1077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73;&#1080;&#1086;&#1083;&#1086;&#1075;&#108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80;&#1089;&#1090;&#1086;&#1088;&#1080;&#1080;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75;&#1077;&#1086;&#1075;&#1088;&#1072;&#1092;&#1080;&#1080;%20(&#1074;&#1086;&#1089;&#1089;&#1090;&#1072;&#1085;&#1086;&#1074;&#1083;&#1077;&#1085;)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F:\&#1054;&#1090;&#1095;&#1077;&#1090;%202024\&#1054;&#1043;&#1069;%20&#1076;&#1083;&#1103;%20&#1042;&#1043;\&#1072;&#1085;&#1075;&#1083;&#1080;&#1081;&#1089;&#1089;&#1082;&#1080;&#1081;.xls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F:\&#1054;&#1090;&#1095;&#1077;&#1090;%202024\&#1054;&#1043;&#1069;%20&#1076;&#1083;&#1103;%20&#1042;&#1043;\&#1040;&#1085;&#1072;&#1083;&#1080;&#1079;%20&#1088;&#1077;&#1079;&#1091;&#1083;&#1100;&#1090;&#1072;&#1090;&#1086;&#1074;%20&#1054;&#1043;&#1069;%20&#1087;&#1086;%20&#1086;&#1073;&#1097;&#1077;&#1089;&#1090;&#1074;&#1086;&#1079;&#1085;&#1072;&#1085;&#1080;&#110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88;&#1077;&#1079;&#1091;&#1083;&#1100;&#1090;&#1072;&#1090;&#1099;%20&#1054;&#1043;&#1069;%20&#1087;&#1086;%20&#1074;&#1099;&#1073;&#1086;&#1088;&#1091;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балл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ИА-2021</c:v>
                </c:pt>
                <c:pt idx="1">
                  <c:v>ИА-2022</c:v>
                </c:pt>
                <c:pt idx="2">
                  <c:v>ИА-2023</c:v>
                </c:pt>
                <c:pt idx="3">
                  <c:v>ИА-2024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51.290322580645167</c:v>
                </c:pt>
                <c:pt idx="1">
                  <c:v>54.1</c:v>
                </c:pt>
                <c:pt idx="2">
                  <c:v>56.32</c:v>
                </c:pt>
                <c:pt idx="3">
                  <c:v>57.2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"2"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ИА-2021</c:v>
                </c:pt>
                <c:pt idx="1">
                  <c:v>ИА-2022</c:v>
                </c:pt>
                <c:pt idx="2">
                  <c:v>ИА-2023</c:v>
                </c:pt>
                <c:pt idx="3">
                  <c:v>ИА-2024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8</c:v>
                </c:pt>
                <c:pt idx="3">
                  <c:v>27</c:v>
                </c:pt>
              </c:numCache>
            </c:numRef>
          </c:val>
        </c:ser>
        <c:shape val="cylinder"/>
        <c:axId val="153764224"/>
        <c:axId val="153765760"/>
        <c:axId val="0"/>
      </c:bar3DChart>
      <c:catAx>
        <c:axId val="153764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153765760"/>
        <c:crosses val="autoZero"/>
        <c:auto val="1"/>
        <c:lblAlgn val="ctr"/>
        <c:lblOffset val="100"/>
      </c:catAx>
      <c:valAx>
        <c:axId val="15376576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1537642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11"/>
          <c:order val="0"/>
          <c:tx>
            <c:strRef>
              <c:f>'Сводная таблица'!$W$4</c:f>
              <c:strCache>
                <c:ptCount val="1"/>
                <c:pt idx="0">
                  <c:v>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таблица'!$W$5:$W$15</c:f>
              <c:numCache>
                <c:formatCode>0.0</c:formatCode>
                <c:ptCount val="11"/>
                <c:pt idx="0">
                  <c:v>50</c:v>
                </c:pt>
                <c:pt idx="1">
                  <c:v>95</c:v>
                </c:pt>
                <c:pt idx="2">
                  <c:v>78.947368421052659</c:v>
                </c:pt>
                <c:pt idx="3">
                  <c:v>83.333333333333314</c:v>
                </c:pt>
                <c:pt idx="4">
                  <c:v>66.666666666666657</c:v>
                </c:pt>
                <c:pt idx="5">
                  <c:v>89.189189189189179</c:v>
                </c:pt>
                <c:pt idx="6">
                  <c:v>80</c:v>
                </c:pt>
                <c:pt idx="7">
                  <c:v>50</c:v>
                </c:pt>
                <c:pt idx="8">
                  <c:v>0</c:v>
                </c:pt>
                <c:pt idx="9">
                  <c:v>63.157894736842074</c:v>
                </c:pt>
                <c:pt idx="10">
                  <c:v>74.172185430463514</c:v>
                </c:pt>
              </c:numCache>
            </c:numRef>
          </c:val>
        </c:ser>
        <c:ser>
          <c:idx val="0"/>
          <c:order val="1"/>
          <c:tx>
            <c:strRef>
              <c:f>'Сводная таблица'!$X$4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таблица'!$X$5:$X$15</c:f>
              <c:numCache>
                <c:formatCode>0.0</c:formatCode>
                <c:ptCount val="11"/>
                <c:pt idx="0">
                  <c:v>32.286023835319604</c:v>
                </c:pt>
                <c:pt idx="1">
                  <c:v>47.826086956521756</c:v>
                </c:pt>
                <c:pt idx="2">
                  <c:v>49.022004889975562</c:v>
                </c:pt>
                <c:pt idx="3">
                  <c:v>56.115107913669057</c:v>
                </c:pt>
                <c:pt idx="4">
                  <c:v>45.479082321187576</c:v>
                </c:pt>
                <c:pt idx="5">
                  <c:v>72.670807453416103</c:v>
                </c:pt>
                <c:pt idx="6">
                  <c:v>89.719626168224295</c:v>
                </c:pt>
                <c:pt idx="7">
                  <c:v>34.210526315789473</c:v>
                </c:pt>
                <c:pt idx="8">
                  <c:v>55.555555555555557</c:v>
                </c:pt>
                <c:pt idx="9">
                  <c:v>45.382436260623216</c:v>
                </c:pt>
                <c:pt idx="10">
                  <c:v>58.271745309835133</c:v>
                </c:pt>
              </c:numCache>
            </c:numRef>
          </c:val>
        </c:ser>
        <c:gapWidth val="24"/>
        <c:axId val="191191680"/>
        <c:axId val="191197568"/>
      </c:barChart>
      <c:catAx>
        <c:axId val="191191680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197568"/>
        <c:crosses val="autoZero"/>
        <c:auto val="1"/>
        <c:lblAlgn val="ctr"/>
        <c:lblOffset val="100"/>
      </c:catAx>
      <c:valAx>
        <c:axId val="191197568"/>
        <c:scaling>
          <c:orientation val="minMax"/>
          <c:max val="110"/>
        </c:scaling>
        <c:axPos val="l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1916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11"/>
          <c:order val="0"/>
          <c:tx>
            <c:strRef>
              <c:f>'Сводная таблица'!$Y$4</c:f>
              <c:strCache>
                <c:ptCount val="1"/>
                <c:pt idx="0">
                  <c:v>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таблица'!$Y$5:$Y$15</c:f>
              <c:numCache>
                <c:formatCode>0.0</c:formatCode>
                <c:ptCount val="11"/>
                <c:pt idx="0">
                  <c:v>50.5</c:v>
                </c:pt>
                <c:pt idx="1">
                  <c:v>68</c:v>
                </c:pt>
                <c:pt idx="2">
                  <c:v>66.631578947368411</c:v>
                </c:pt>
                <c:pt idx="3">
                  <c:v>67.733333333333306</c:v>
                </c:pt>
                <c:pt idx="4">
                  <c:v>62.196078431372534</c:v>
                </c:pt>
                <c:pt idx="5">
                  <c:v>80.432432432432378</c:v>
                </c:pt>
                <c:pt idx="6">
                  <c:v>80</c:v>
                </c:pt>
                <c:pt idx="7">
                  <c:v>45</c:v>
                </c:pt>
                <c:pt idx="8">
                  <c:v>36</c:v>
                </c:pt>
                <c:pt idx="9">
                  <c:v>62.973684210526301</c:v>
                </c:pt>
                <c:pt idx="10">
                  <c:v>68.291390728476813</c:v>
                </c:pt>
              </c:numCache>
            </c:numRef>
          </c:val>
        </c:ser>
        <c:ser>
          <c:idx val="0"/>
          <c:order val="1"/>
          <c:tx>
            <c:strRef>
              <c:f>'Сводная таблица'!$Z$4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таблица'!$Z$5:$Z$15</c:f>
              <c:numCache>
                <c:formatCode>0.0</c:formatCode>
                <c:ptCount val="11"/>
                <c:pt idx="0">
                  <c:v>44.918743228602374</c:v>
                </c:pt>
                <c:pt idx="1">
                  <c:v>50.768115942029048</c:v>
                </c:pt>
                <c:pt idx="2">
                  <c:v>51.872860635696789</c:v>
                </c:pt>
                <c:pt idx="3">
                  <c:v>55.309352517985609</c:v>
                </c:pt>
                <c:pt idx="4">
                  <c:v>51.800269905533057</c:v>
                </c:pt>
                <c:pt idx="5">
                  <c:v>69.540372670807457</c:v>
                </c:pt>
                <c:pt idx="6">
                  <c:v>79.962616822429837</c:v>
                </c:pt>
                <c:pt idx="7">
                  <c:v>45.473684210526301</c:v>
                </c:pt>
                <c:pt idx="8">
                  <c:v>60.444444444444407</c:v>
                </c:pt>
                <c:pt idx="9">
                  <c:v>49.905949008498574</c:v>
                </c:pt>
                <c:pt idx="10">
                  <c:v>58.724275156338848</c:v>
                </c:pt>
              </c:numCache>
            </c:numRef>
          </c:val>
        </c:ser>
        <c:gapWidth val="24"/>
        <c:axId val="191223296"/>
        <c:axId val="191224832"/>
      </c:barChart>
      <c:catAx>
        <c:axId val="191223296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224832"/>
        <c:crosses val="autoZero"/>
        <c:auto val="1"/>
        <c:lblAlgn val="ctr"/>
        <c:lblOffset val="100"/>
      </c:catAx>
      <c:valAx>
        <c:axId val="191224832"/>
        <c:scaling>
          <c:orientation val="minMax"/>
          <c:max val="100"/>
          <c:min val="0"/>
        </c:scaling>
        <c:axPos val="l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223296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11"/>
          <c:order val="0"/>
          <c:tx>
            <c:strRef>
              <c:f>'Сводная таблица'!$AA$4</c:f>
              <c:strCache>
                <c:ptCount val="1"/>
                <c:pt idx="0">
                  <c:v>0-60%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таблица'!$AA$5:$AA$15</c:f>
              <c:numCache>
                <c:formatCode>0.0</c:formatCode>
                <c:ptCount val="11"/>
                <c:pt idx="0">
                  <c:v>48.214285714285715</c:v>
                </c:pt>
                <c:pt idx="1">
                  <c:v>30</c:v>
                </c:pt>
                <c:pt idx="2">
                  <c:v>21.052631578947352</c:v>
                </c:pt>
                <c:pt idx="3">
                  <c:v>43.333333333333336</c:v>
                </c:pt>
                <c:pt idx="4">
                  <c:v>43.137254901960787</c:v>
                </c:pt>
                <c:pt idx="5">
                  <c:v>13.513513513513514</c:v>
                </c:pt>
                <c:pt idx="6">
                  <c:v>13.333333333333334</c:v>
                </c:pt>
                <c:pt idx="7">
                  <c:v>75</c:v>
                </c:pt>
                <c:pt idx="8">
                  <c:v>100</c:v>
                </c:pt>
                <c:pt idx="9">
                  <c:v>60.526315789473699</c:v>
                </c:pt>
                <c:pt idx="10">
                  <c:v>13.90728476821192</c:v>
                </c:pt>
              </c:numCache>
            </c:numRef>
          </c:val>
        </c:ser>
        <c:ser>
          <c:idx val="0"/>
          <c:order val="1"/>
          <c:tx>
            <c:strRef>
              <c:f>'Сводная таблица'!$AB$4</c:f>
              <c:strCache>
                <c:ptCount val="1"/>
                <c:pt idx="0">
                  <c:v>61-80%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таблица'!$AB$5:$AB$15</c:f>
              <c:numCache>
                <c:formatCode>0.0</c:formatCode>
                <c:ptCount val="11"/>
                <c:pt idx="0">
                  <c:v>37.5</c:v>
                </c:pt>
                <c:pt idx="1">
                  <c:v>60</c:v>
                </c:pt>
                <c:pt idx="2">
                  <c:v>55.263157894736864</c:v>
                </c:pt>
                <c:pt idx="3">
                  <c:v>33.333333333333336</c:v>
                </c:pt>
                <c:pt idx="4">
                  <c:v>34.313725490196063</c:v>
                </c:pt>
                <c:pt idx="5">
                  <c:v>48.648648648648646</c:v>
                </c:pt>
                <c:pt idx="6">
                  <c:v>26.666666666666664</c:v>
                </c:pt>
                <c:pt idx="7">
                  <c:v>25</c:v>
                </c:pt>
                <c:pt idx="8">
                  <c:v>0</c:v>
                </c:pt>
                <c:pt idx="9">
                  <c:v>21.052631578947352</c:v>
                </c:pt>
                <c:pt idx="10">
                  <c:v>33.774834437086078</c:v>
                </c:pt>
              </c:numCache>
            </c:numRef>
          </c:val>
        </c:ser>
        <c:ser>
          <c:idx val="1"/>
          <c:order val="2"/>
          <c:tx>
            <c:strRef>
              <c:f>'Сводная таблица'!$AC$4</c:f>
              <c:strCache>
                <c:ptCount val="1"/>
                <c:pt idx="0">
                  <c:v>81-99%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таблица'!$AC$5:$AC$15</c:f>
              <c:numCache>
                <c:formatCode>0.0</c:formatCode>
                <c:ptCount val="11"/>
                <c:pt idx="0">
                  <c:v>14.285714285714295</c:v>
                </c:pt>
                <c:pt idx="1">
                  <c:v>10</c:v>
                </c:pt>
                <c:pt idx="2">
                  <c:v>21.052631578947345</c:v>
                </c:pt>
                <c:pt idx="3">
                  <c:v>19.999999999999989</c:v>
                </c:pt>
                <c:pt idx="4">
                  <c:v>19.607843137254907</c:v>
                </c:pt>
                <c:pt idx="5">
                  <c:v>32.432432432432435</c:v>
                </c:pt>
                <c:pt idx="6">
                  <c:v>60.000000000000007</c:v>
                </c:pt>
                <c:pt idx="7">
                  <c:v>0</c:v>
                </c:pt>
                <c:pt idx="8">
                  <c:v>0</c:v>
                </c:pt>
                <c:pt idx="9">
                  <c:v>17.105263157894747</c:v>
                </c:pt>
                <c:pt idx="10">
                  <c:v>50.331125827814553</c:v>
                </c:pt>
              </c:numCache>
            </c:numRef>
          </c:val>
        </c:ser>
        <c:ser>
          <c:idx val="2"/>
          <c:order val="3"/>
          <c:tx>
            <c:strRef>
              <c:f>'Сводная таблица'!$AD$4</c:f>
              <c:strCache>
                <c:ptCount val="1"/>
                <c:pt idx="0">
                  <c:v>100%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таблица'!$AD$5:$AD$15</c:f>
              <c:numCache>
                <c:formatCode>0.0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2.6315789473684208</c:v>
                </c:pt>
                <c:pt idx="3">
                  <c:v>3.3333333333333335</c:v>
                </c:pt>
                <c:pt idx="4">
                  <c:v>2.9411764705882342</c:v>
                </c:pt>
                <c:pt idx="5">
                  <c:v>5.4054054054054053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1.3157894736842104</c:v>
                </c:pt>
                <c:pt idx="10">
                  <c:v>1.9867549668874183</c:v>
                </c:pt>
              </c:numCache>
            </c:numRef>
          </c:val>
        </c:ser>
        <c:gapWidth val="24"/>
        <c:axId val="191277696"/>
        <c:axId val="191299968"/>
      </c:barChart>
      <c:catAx>
        <c:axId val="191277696"/>
        <c:scaling>
          <c:orientation val="minMax"/>
        </c:scaling>
        <c:axPos val="l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299968"/>
        <c:crosses val="autoZero"/>
        <c:auto val="1"/>
        <c:lblAlgn val="ctr"/>
        <c:lblOffset val="100"/>
      </c:catAx>
      <c:valAx>
        <c:axId val="191299968"/>
        <c:scaling>
          <c:orientation val="minMax"/>
          <c:max val="100"/>
          <c:min val="0"/>
        </c:scaling>
        <c:axPos val="b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277696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400"/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'Сводная таблица'!$AM$3</c:f>
              <c:strCache>
                <c:ptCount val="1"/>
                <c:pt idx="0">
                  <c:v>Количество желтых зон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таблица'!$AM$5:$AM$15</c:f>
              <c:numCache>
                <c:formatCode>0</c:formatCode>
                <c:ptCount val="11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  <c:pt idx="5">
                  <c:v>9</c:v>
                </c:pt>
                <c:pt idx="6">
                  <c:v>5</c:v>
                </c:pt>
                <c:pt idx="7">
                  <c:v>2</c:v>
                </c:pt>
                <c:pt idx="8">
                  <c:v>1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axId val="191319424"/>
        <c:axId val="191321216"/>
      </c:barChart>
      <c:catAx>
        <c:axId val="191319424"/>
        <c:scaling>
          <c:orientation val="minMax"/>
        </c:scaling>
        <c:axPos val="b"/>
        <c:tickLblPos val="nextTo"/>
        <c:crossAx val="191321216"/>
        <c:crosses val="autoZero"/>
        <c:auto val="1"/>
        <c:lblAlgn val="ctr"/>
        <c:lblOffset val="100"/>
      </c:catAx>
      <c:valAx>
        <c:axId val="191321216"/>
        <c:scaling>
          <c:orientation val="minMax"/>
        </c:scaling>
        <c:axPos val="l"/>
        <c:majorGridlines/>
        <c:numFmt formatCode="0" sourceLinked="0"/>
        <c:tickLblPos val="nextTo"/>
        <c:spPr>
          <a:ln w="25400">
            <a:solidFill>
              <a:schemeClr val="tx1"/>
            </a:solidFill>
          </a:ln>
        </c:spPr>
        <c:crossAx val="191319424"/>
        <c:crosses val="autoZero"/>
        <c:crossBetween val="between"/>
      </c:valAx>
    </c:plotArea>
    <c:plotVisOnly val="1"/>
  </c:chart>
  <c:txPr>
    <a:bodyPr/>
    <a:lstStyle/>
    <a:p>
      <a:pPr>
        <a:defRPr sz="1400" b="1" i="0" baseline="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Средний первичный </a:t>
            </a:r>
            <a:r>
              <a:rPr lang="ru-RU" dirty="0" smtClean="0"/>
              <a:t>балл (23,9)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'после пересдачи'!$L$8</c:f>
              <c:strCache>
                <c:ptCount val="1"/>
                <c:pt idx="0">
                  <c:v>Средний первичный балл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6"/>
            <c:spPr>
              <a:solidFill>
                <a:srgbClr val="FFFF00"/>
              </a:solidFill>
            </c:spPr>
          </c:dPt>
          <c:dPt>
            <c:idx val="19"/>
            <c:spPr>
              <a:solidFill>
                <a:srgbClr val="FFFF00"/>
              </a:solidFill>
            </c:spPr>
          </c:dPt>
          <c:dPt>
            <c:idx val="20"/>
            <c:spPr>
              <a:solidFill>
                <a:srgbClr val="FFFF00"/>
              </a:solidFill>
            </c:spPr>
          </c:dPt>
          <c:dLbls>
            <c:dLbl>
              <c:idx val="15"/>
              <c:layout>
                <c:manualLayout>
                  <c:x val="5.5555555555555558E-3"/>
                  <c:y val="-2.320101612811081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'после пересдачи'!$K$9:$K$30</c:f>
              <c:strCache>
                <c:ptCount val="22"/>
                <c:pt idx="0">
                  <c:v>шк 1</c:v>
                </c:pt>
                <c:pt idx="1">
                  <c:v>шк 2</c:v>
                </c:pt>
                <c:pt idx="2">
                  <c:v>шк 3</c:v>
                </c:pt>
                <c:pt idx="3">
                  <c:v>шк 4</c:v>
                </c:pt>
                <c:pt idx="4">
                  <c:v>шк 5</c:v>
                </c:pt>
                <c:pt idx="5">
                  <c:v>шк 6</c:v>
                </c:pt>
                <c:pt idx="6">
                  <c:v>шк 7</c:v>
                </c:pt>
                <c:pt idx="7">
                  <c:v>шк 9</c:v>
                </c:pt>
                <c:pt idx="8">
                  <c:v>шк 10</c:v>
                </c:pt>
                <c:pt idx="9">
                  <c:v>шк 11</c:v>
                </c:pt>
                <c:pt idx="10">
                  <c:v>шк 12</c:v>
                </c:pt>
                <c:pt idx="11">
                  <c:v>шк 15</c:v>
                </c:pt>
                <c:pt idx="12">
                  <c:v>шк 16</c:v>
                </c:pt>
                <c:pt idx="13">
                  <c:v>шк 20</c:v>
                </c:pt>
                <c:pt idx="14">
                  <c:v>шк 21</c:v>
                </c:pt>
                <c:pt idx="15">
                  <c:v>шк 22</c:v>
                </c:pt>
                <c:pt idx="16">
                  <c:v>шк 26</c:v>
                </c:pt>
                <c:pt idx="17">
                  <c:v>шк 28</c:v>
                </c:pt>
                <c:pt idx="18">
                  <c:v>шк 29</c:v>
                </c:pt>
                <c:pt idx="19">
                  <c:v>шк 32</c:v>
                </c:pt>
                <c:pt idx="20">
                  <c:v>шк 36</c:v>
                </c:pt>
                <c:pt idx="21">
                  <c:v>шк 40</c:v>
                </c:pt>
              </c:strCache>
            </c:strRef>
          </c:cat>
          <c:val>
            <c:numRef>
              <c:f>'после пересдачи'!$L$9:$L$30</c:f>
              <c:numCache>
                <c:formatCode>0.0</c:formatCode>
                <c:ptCount val="22"/>
                <c:pt idx="0">
                  <c:v>22.305732484076426</c:v>
                </c:pt>
                <c:pt idx="1">
                  <c:v>24.445312499999986</c:v>
                </c:pt>
                <c:pt idx="2">
                  <c:v>21.833333333333318</c:v>
                </c:pt>
                <c:pt idx="3">
                  <c:v>23.554455445544566</c:v>
                </c:pt>
                <c:pt idx="4">
                  <c:v>24.807017543859651</c:v>
                </c:pt>
                <c:pt idx="5">
                  <c:v>23.8</c:v>
                </c:pt>
                <c:pt idx="6">
                  <c:v>26.152317880794694</c:v>
                </c:pt>
                <c:pt idx="7">
                  <c:v>23.533333333333317</c:v>
                </c:pt>
                <c:pt idx="8">
                  <c:v>23.604651162790713</c:v>
                </c:pt>
                <c:pt idx="9">
                  <c:v>22.222222222222207</c:v>
                </c:pt>
                <c:pt idx="10">
                  <c:v>18.5</c:v>
                </c:pt>
                <c:pt idx="11">
                  <c:v>25.957831325301203</c:v>
                </c:pt>
                <c:pt idx="12">
                  <c:v>20.108108108108116</c:v>
                </c:pt>
                <c:pt idx="13">
                  <c:v>21.295454545454547</c:v>
                </c:pt>
                <c:pt idx="14">
                  <c:v>27.051282051282051</c:v>
                </c:pt>
                <c:pt idx="15">
                  <c:v>22.701754385964904</c:v>
                </c:pt>
                <c:pt idx="16">
                  <c:v>24.862745098039209</c:v>
                </c:pt>
                <c:pt idx="17">
                  <c:v>23.70967741935484</c:v>
                </c:pt>
                <c:pt idx="18">
                  <c:v>21.279999999999994</c:v>
                </c:pt>
                <c:pt idx="19">
                  <c:v>26.567901234567891</c:v>
                </c:pt>
                <c:pt idx="20">
                  <c:v>24.071428571428573</c:v>
                </c:pt>
                <c:pt idx="21">
                  <c:v>22.028571428571428</c:v>
                </c:pt>
              </c:numCache>
            </c:numRef>
          </c:val>
        </c:ser>
        <c:axId val="191637376"/>
        <c:axId val="191638912"/>
      </c:barChart>
      <c:catAx>
        <c:axId val="191637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91638912"/>
        <c:crosses val="autoZero"/>
        <c:auto val="1"/>
        <c:lblAlgn val="ctr"/>
        <c:lblOffset val="100"/>
      </c:catAx>
      <c:valAx>
        <c:axId val="19163891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91637376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Лист2!$B$1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7"/>
            <c:spPr>
              <a:solidFill>
                <a:srgbClr val="FFFF00"/>
              </a:solidFill>
            </c:spPr>
          </c:dPt>
          <c:dPt>
            <c:idx val="19"/>
            <c:spPr>
              <a:solidFill>
                <a:srgbClr val="FFFF00"/>
              </a:solidFill>
            </c:spPr>
          </c:dPt>
          <c:dLbls>
            <c:dLbl>
              <c:idx val="5"/>
              <c:layout>
                <c:manualLayout>
                  <c:x val="-4.1666666666666666E-3"/>
                  <c:y val="-1.5432313076324852E-2"/>
                </c:manualLayout>
              </c:layout>
              <c:showVal val="1"/>
            </c:dLbl>
            <c:dLbl>
              <c:idx val="20"/>
              <c:layout>
                <c:manualLayout>
                  <c:x val="0"/>
                  <c:y val="-2.866000999888901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Лист2!$A$2:$A$23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16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32</c:v>
                </c:pt>
                <c:pt idx="20">
                  <c:v>36</c:v>
                </c:pt>
                <c:pt idx="21">
                  <c:v>40</c:v>
                </c:pt>
              </c:numCache>
            </c:numRef>
          </c:cat>
          <c:val>
            <c:numRef>
              <c:f>Лист2!$B$2:$B$23</c:f>
              <c:numCache>
                <c:formatCode>0.00</c:formatCode>
                <c:ptCount val="22"/>
                <c:pt idx="0">
                  <c:v>11.962025316455696</c:v>
                </c:pt>
                <c:pt idx="1">
                  <c:v>13.578125</c:v>
                </c:pt>
                <c:pt idx="2">
                  <c:v>10.849315068493151</c:v>
                </c:pt>
                <c:pt idx="3">
                  <c:v>14.178217821782178</c:v>
                </c:pt>
                <c:pt idx="4">
                  <c:v>14.808695652173913</c:v>
                </c:pt>
                <c:pt idx="5">
                  <c:v>13.293333333333333</c:v>
                </c:pt>
                <c:pt idx="6">
                  <c:v>17.657894736842106</c:v>
                </c:pt>
                <c:pt idx="7">
                  <c:v>13.366666666666667</c:v>
                </c:pt>
                <c:pt idx="8">
                  <c:v>12.080459770114942</c:v>
                </c:pt>
                <c:pt idx="9">
                  <c:v>13.833333333333334</c:v>
                </c:pt>
                <c:pt idx="10">
                  <c:v>9.6808510638297864</c:v>
                </c:pt>
                <c:pt idx="11">
                  <c:v>13.885542168674698</c:v>
                </c:pt>
                <c:pt idx="12">
                  <c:v>9.1794871794871788</c:v>
                </c:pt>
                <c:pt idx="13">
                  <c:v>12.069767441860465</c:v>
                </c:pt>
                <c:pt idx="14">
                  <c:v>18.923076923076923</c:v>
                </c:pt>
                <c:pt idx="15">
                  <c:v>13.473684210526315</c:v>
                </c:pt>
                <c:pt idx="16">
                  <c:v>13.980392156862745</c:v>
                </c:pt>
                <c:pt idx="17">
                  <c:v>14.516129032258064</c:v>
                </c:pt>
                <c:pt idx="18">
                  <c:v>10.541666666666666</c:v>
                </c:pt>
                <c:pt idx="19">
                  <c:v>19.913580246913579</c:v>
                </c:pt>
                <c:pt idx="20">
                  <c:v>13.285714285714286</c:v>
                </c:pt>
                <c:pt idx="21">
                  <c:v>11.942857142857143</c:v>
                </c:pt>
              </c:numCache>
            </c:numRef>
          </c:val>
        </c:ser>
        <c:axId val="171533824"/>
        <c:axId val="171569920"/>
      </c:barChart>
      <c:catAx>
        <c:axId val="171533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71569920"/>
        <c:crosses val="autoZero"/>
        <c:auto val="1"/>
        <c:lblAlgn val="ctr"/>
        <c:lblOffset val="100"/>
      </c:catAx>
      <c:valAx>
        <c:axId val="171569920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71533824"/>
        <c:crosses val="autoZero"/>
        <c:crossBetween val="between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Физика (</a:t>
            </a:r>
            <a:r>
              <a:rPr lang="ru-RU" sz="2400" b="1" i="0" baseline="0" dirty="0"/>
              <a:t>2 место)</a:t>
            </a:r>
            <a:endParaRPr lang="ru-RU" sz="2400" dirty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Средний первичный балл (24,4)</a:t>
            </a:r>
          </a:p>
        </c:rich>
      </c:tx>
      <c:layout>
        <c:manualLayout>
          <c:xMode val="edge"/>
          <c:yMode val="edge"/>
          <c:x val="0.32597889326334223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Лист3!$B$1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spPr>
            <a:solidFill>
              <a:schemeClr val="accent1"/>
            </a:solidFill>
          </c:spPr>
          <c:dPt>
            <c:idx val="4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12"/>
            <c:spPr>
              <a:solidFill>
                <a:srgbClr val="FFFF00"/>
              </a:solidFill>
            </c:spPr>
          </c:dPt>
          <c:dPt>
            <c:idx val="17"/>
            <c:spPr>
              <a:solidFill>
                <a:srgbClr val="FFFF00"/>
              </a:solidFill>
            </c:spPr>
          </c:dPt>
          <c:dLbls>
            <c:dLbl>
              <c:idx val="1"/>
              <c:layout>
                <c:manualLayout>
                  <c:x val="0"/>
                  <c:y val="9.9750623441396576E-3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9.9750623441396576E-3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4.7566345873432496E-3"/>
                </c:manualLayout>
              </c:layout>
              <c:showVal val="1"/>
            </c:dLbl>
            <c:dLbl>
              <c:idx val="13"/>
              <c:layout>
                <c:manualLayout>
                  <c:x val="0"/>
                  <c:y val="1.3300083125519543E-2"/>
                </c:manualLayout>
              </c:layout>
              <c:showVal val="1"/>
            </c:dLbl>
            <c:dLbl>
              <c:idx val="14"/>
              <c:layout>
                <c:manualLayout>
                  <c:x val="0"/>
                  <c:y val="9.9750623441396576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Лист3!$A$2:$A$20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15</c:v>
                </c:pt>
                <c:pt idx="11">
                  <c:v>16</c:v>
                </c:pt>
                <c:pt idx="12">
                  <c:v>21</c:v>
                </c:pt>
                <c:pt idx="13">
                  <c:v>22</c:v>
                </c:pt>
                <c:pt idx="14">
                  <c:v>26</c:v>
                </c:pt>
                <c:pt idx="15">
                  <c:v>28</c:v>
                </c:pt>
                <c:pt idx="16">
                  <c:v>29</c:v>
                </c:pt>
                <c:pt idx="17">
                  <c:v>32</c:v>
                </c:pt>
                <c:pt idx="18">
                  <c:v>36</c:v>
                </c:pt>
              </c:numCache>
            </c:numRef>
          </c:cat>
          <c:val>
            <c:numRef>
              <c:f>Лист3!$B$2:$B$20</c:f>
              <c:numCache>
                <c:formatCode>0.0</c:formatCode>
                <c:ptCount val="19"/>
                <c:pt idx="0">
                  <c:v>20.399999999999999</c:v>
                </c:pt>
                <c:pt idx="1">
                  <c:v>21.5</c:v>
                </c:pt>
                <c:pt idx="2">
                  <c:v>18.666666666666668</c:v>
                </c:pt>
                <c:pt idx="3">
                  <c:v>21.666666666666668</c:v>
                </c:pt>
                <c:pt idx="4">
                  <c:v>31</c:v>
                </c:pt>
                <c:pt idx="5">
                  <c:v>19.583333333333321</c:v>
                </c:pt>
                <c:pt idx="6">
                  <c:v>29.333333333333325</c:v>
                </c:pt>
                <c:pt idx="7">
                  <c:v>22.333333333333325</c:v>
                </c:pt>
                <c:pt idx="8">
                  <c:v>18.25</c:v>
                </c:pt>
                <c:pt idx="9">
                  <c:v>13.5</c:v>
                </c:pt>
                <c:pt idx="10">
                  <c:v>24.333333333333325</c:v>
                </c:pt>
                <c:pt idx="11">
                  <c:v>15.5</c:v>
                </c:pt>
                <c:pt idx="12">
                  <c:v>28</c:v>
                </c:pt>
                <c:pt idx="13">
                  <c:v>22</c:v>
                </c:pt>
                <c:pt idx="14">
                  <c:v>20.399999999999999</c:v>
                </c:pt>
                <c:pt idx="15">
                  <c:v>24</c:v>
                </c:pt>
                <c:pt idx="16">
                  <c:v>17.333333333333325</c:v>
                </c:pt>
                <c:pt idx="17">
                  <c:v>27.5</c:v>
                </c:pt>
                <c:pt idx="18">
                  <c:v>19</c:v>
                </c:pt>
              </c:numCache>
            </c:numRef>
          </c:val>
        </c:ser>
        <c:axId val="191415040"/>
        <c:axId val="191416576"/>
      </c:barChart>
      <c:catAx>
        <c:axId val="191415040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91416576"/>
        <c:crosses val="autoZero"/>
        <c:auto val="1"/>
        <c:lblAlgn val="ctr"/>
        <c:lblOffset val="100"/>
      </c:catAx>
      <c:valAx>
        <c:axId val="19141657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91415040"/>
        <c:crosses val="autoZero"/>
        <c:crossBetween val="between"/>
      </c:valAx>
    </c:plotArea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Лист3!$B$1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Pt>
            <c:idx val="13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6"/>
            <c:spPr>
              <a:solidFill>
                <a:srgbClr val="FFFF00"/>
              </a:solidFill>
            </c:spPr>
          </c:dPt>
          <c:dPt>
            <c:idx val="17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Лист3!$A$2:$A$20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15</c:v>
                </c:pt>
                <c:pt idx="11">
                  <c:v>16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26</c:v>
                </c:pt>
                <c:pt idx="16">
                  <c:v>28</c:v>
                </c:pt>
                <c:pt idx="17">
                  <c:v>32</c:v>
                </c:pt>
                <c:pt idx="18">
                  <c:v>36</c:v>
                </c:pt>
              </c:numCache>
            </c:numRef>
          </c:cat>
          <c:val>
            <c:numRef>
              <c:f>Лист3!$B$2:$B$20</c:f>
              <c:numCache>
                <c:formatCode>0.00</c:formatCode>
                <c:ptCount val="19"/>
                <c:pt idx="0">
                  <c:v>30.555555555555557</c:v>
                </c:pt>
                <c:pt idx="1">
                  <c:v>29.076923076923077</c:v>
                </c:pt>
                <c:pt idx="2">
                  <c:v>16</c:v>
                </c:pt>
                <c:pt idx="3">
                  <c:v>32.285714285714285</c:v>
                </c:pt>
                <c:pt idx="4">
                  <c:v>31</c:v>
                </c:pt>
                <c:pt idx="5">
                  <c:v>30.486486486486488</c:v>
                </c:pt>
                <c:pt idx="6">
                  <c:v>22.90909090909091</c:v>
                </c:pt>
                <c:pt idx="7">
                  <c:v>20.142857142857142</c:v>
                </c:pt>
                <c:pt idx="8">
                  <c:v>30.5</c:v>
                </c:pt>
                <c:pt idx="9">
                  <c:v>19.416666666666668</c:v>
                </c:pt>
                <c:pt idx="10">
                  <c:v>22</c:v>
                </c:pt>
                <c:pt idx="11">
                  <c:v>12.25</c:v>
                </c:pt>
                <c:pt idx="12">
                  <c:v>24.875</c:v>
                </c:pt>
                <c:pt idx="13">
                  <c:v>28.5</c:v>
                </c:pt>
                <c:pt idx="14">
                  <c:v>30.666666666666668</c:v>
                </c:pt>
                <c:pt idx="15">
                  <c:v>16</c:v>
                </c:pt>
                <c:pt idx="16">
                  <c:v>38</c:v>
                </c:pt>
                <c:pt idx="17">
                  <c:v>33</c:v>
                </c:pt>
                <c:pt idx="18">
                  <c:v>22.75</c:v>
                </c:pt>
              </c:numCache>
            </c:numRef>
          </c:val>
        </c:ser>
        <c:axId val="116728192"/>
        <c:axId val="117187328"/>
      </c:barChart>
      <c:catAx>
        <c:axId val="116728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17187328"/>
        <c:crosses val="autoZero"/>
        <c:auto val="1"/>
        <c:lblAlgn val="ctr"/>
        <c:lblOffset val="100"/>
      </c:catAx>
      <c:valAx>
        <c:axId val="117187328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16728192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>
              <a:defRPr/>
            </a:pPr>
            <a:r>
              <a:rPr lang="ru-RU" sz="2400" b="1" i="0" baseline="0" dirty="0" smtClean="0"/>
              <a:t>Информатика (3 место)</a:t>
            </a:r>
          </a:p>
          <a:p>
            <a:pPr algn="ctr">
              <a:defRPr/>
            </a:pPr>
            <a:r>
              <a:rPr lang="ru-RU" sz="2400" b="1" i="0" baseline="0" dirty="0" smtClean="0"/>
              <a:t>Средний первичный балл (10,48)</a:t>
            </a:r>
            <a:endParaRPr lang="ru-RU" sz="2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Лист3!$B$1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dPt>
            <c:idx val="3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rgbClr val="FFFF00"/>
              </a:solidFill>
            </c:spPr>
          </c:dPt>
          <c:dPt>
            <c:idx val="13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5"/>
            <c:spPr>
              <a:solidFill>
                <a:srgbClr val="FFFF00"/>
              </a:solidFill>
            </c:spPr>
          </c:dPt>
          <c:dPt>
            <c:idx val="19"/>
            <c:spPr>
              <a:solidFill>
                <a:srgbClr val="FFFF00"/>
              </a:solidFill>
            </c:spPr>
          </c:dPt>
          <c:dLbls>
            <c:dLbl>
              <c:idx val="7"/>
              <c:layout>
                <c:manualLayout>
                  <c:x val="0"/>
                  <c:y val="-1.4814814814814815E-2"/>
                </c:manualLayout>
              </c:layout>
              <c:showVal val="1"/>
            </c:dLbl>
            <c:dLbl>
              <c:idx val="9"/>
              <c:layout>
                <c:manualLayout>
                  <c:x val="-4.1666671223389261E-3"/>
                  <c:y val="-1.1111111111111115E-2"/>
                </c:manualLayout>
              </c:layout>
              <c:showVal val="1"/>
            </c:dLbl>
            <c:dLbl>
              <c:idx val="13"/>
              <c:layout>
                <c:manualLayout>
                  <c:x val="-2.777778081559283E-3"/>
                  <c:y val="-9.2592592592592622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Лист3!$A$2:$A$23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16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32</c:v>
                </c:pt>
                <c:pt idx="20">
                  <c:v>36</c:v>
                </c:pt>
                <c:pt idx="21">
                  <c:v>40</c:v>
                </c:pt>
              </c:numCache>
            </c:numRef>
          </c:cat>
          <c:val>
            <c:numRef>
              <c:f>Лист3!$B$2:$B$23</c:f>
              <c:numCache>
                <c:formatCode>0.00</c:formatCode>
                <c:ptCount val="22"/>
                <c:pt idx="0">
                  <c:v>8.7714285714285705</c:v>
                </c:pt>
                <c:pt idx="1">
                  <c:v>9.4</c:v>
                </c:pt>
                <c:pt idx="2">
                  <c:v>7.5882352941176476</c:v>
                </c:pt>
                <c:pt idx="3">
                  <c:v>11.184615384615382</c:v>
                </c:pt>
                <c:pt idx="4">
                  <c:v>9.9827586206896548</c:v>
                </c:pt>
                <c:pt idx="5">
                  <c:v>8.6153846153846185</c:v>
                </c:pt>
                <c:pt idx="6">
                  <c:v>11.794117647058821</c:v>
                </c:pt>
                <c:pt idx="7">
                  <c:v>10.4</c:v>
                </c:pt>
                <c:pt idx="8">
                  <c:v>11.666666666666668</c:v>
                </c:pt>
                <c:pt idx="9">
                  <c:v>10.461538461538462</c:v>
                </c:pt>
                <c:pt idx="10">
                  <c:v>5.9</c:v>
                </c:pt>
                <c:pt idx="11">
                  <c:v>10.649122807017545</c:v>
                </c:pt>
                <c:pt idx="12">
                  <c:v>4.3333333333333339</c:v>
                </c:pt>
                <c:pt idx="13">
                  <c:v>10.5</c:v>
                </c:pt>
                <c:pt idx="14">
                  <c:v>14.717948717948717</c:v>
                </c:pt>
                <c:pt idx="15">
                  <c:v>12.04</c:v>
                </c:pt>
                <c:pt idx="16">
                  <c:v>9.2857142857142865</c:v>
                </c:pt>
                <c:pt idx="17">
                  <c:v>9.8387096774193541</c:v>
                </c:pt>
                <c:pt idx="18">
                  <c:v>7</c:v>
                </c:pt>
                <c:pt idx="19">
                  <c:v>13.829268292682929</c:v>
                </c:pt>
                <c:pt idx="20">
                  <c:v>8.5714285714285712</c:v>
                </c:pt>
                <c:pt idx="21">
                  <c:v>5.666666666666667</c:v>
                </c:pt>
              </c:numCache>
            </c:numRef>
          </c:val>
        </c:ser>
        <c:axId val="191777792"/>
        <c:axId val="191783680"/>
      </c:barChart>
      <c:catAx>
        <c:axId val="1917777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91783680"/>
        <c:crosses val="autoZero"/>
        <c:auto val="1"/>
        <c:lblAlgn val="ctr"/>
        <c:lblOffset val="100"/>
      </c:catAx>
      <c:valAx>
        <c:axId val="191783680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91777792"/>
        <c:crosses val="autoZero"/>
        <c:crossBetween val="between"/>
      </c:valAx>
    </c:plotArea>
    <c:plotVisOnly val="1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5706036745406842E-2"/>
          <c:y val="2.4521211508516907E-2"/>
          <c:w val="0.90429396325459332"/>
          <c:h val="0.89380361630224425"/>
        </c:manualLayout>
      </c:layout>
      <c:barChart>
        <c:barDir val="col"/>
        <c:grouping val="clustered"/>
        <c:ser>
          <c:idx val="0"/>
          <c:order val="0"/>
          <c:tx>
            <c:strRef>
              <c:f>Лист4!$B$5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9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9"/>
            <c:spPr>
              <a:solidFill>
                <a:srgbClr val="FFFF00"/>
              </a:solidFill>
            </c:spPr>
          </c:dPt>
          <c:dPt>
            <c:idx val="2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2.7777777777777796E-3"/>
                  <c:y val="-3.9600899086471436E-2"/>
                </c:manualLayout>
              </c:layout>
              <c:showVal val="1"/>
            </c:dLbl>
            <c:dLbl>
              <c:idx val="1"/>
              <c:layout>
                <c:manualLayout>
                  <c:x val="1.3888888888888894E-3"/>
                  <c:y val="-3.1264031814636939E-2"/>
                </c:manualLayout>
              </c:layout>
              <c:showVal val="1"/>
            </c:dLbl>
            <c:dLbl>
              <c:idx val="13"/>
              <c:layout>
                <c:manualLayout>
                  <c:x val="-2.7777777777777796E-3"/>
                  <c:y val="-8.337031386625603E-3"/>
                </c:manualLayout>
              </c:layout>
              <c:showVal val="1"/>
            </c:dLbl>
            <c:dLbl>
              <c:idx val="17"/>
              <c:layout>
                <c:manualLayout>
                  <c:x val="-1.3888888888888894E-3"/>
                  <c:y val="-2.9179609853189476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Лист4!$A$6:$A$27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16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32</c:v>
                </c:pt>
                <c:pt idx="20">
                  <c:v>36</c:v>
                </c:pt>
                <c:pt idx="21">
                  <c:v>40</c:v>
                </c:pt>
              </c:numCache>
            </c:numRef>
          </c:cat>
          <c:val>
            <c:numRef>
              <c:f>Лист4!$B$6:$B$27</c:f>
              <c:numCache>
                <c:formatCode>0.00</c:formatCode>
                <c:ptCount val="22"/>
                <c:pt idx="0">
                  <c:v>23.711864406779664</c:v>
                </c:pt>
                <c:pt idx="1">
                  <c:v>25.591836734693878</c:v>
                </c:pt>
                <c:pt idx="2">
                  <c:v>20.384615384615383</c:v>
                </c:pt>
                <c:pt idx="3">
                  <c:v>30.086956521739129</c:v>
                </c:pt>
                <c:pt idx="4">
                  <c:v>28.95</c:v>
                </c:pt>
                <c:pt idx="5">
                  <c:v>27.454545454545453</c:v>
                </c:pt>
                <c:pt idx="6">
                  <c:v>31.75</c:v>
                </c:pt>
                <c:pt idx="7">
                  <c:v>24.849056603773583</c:v>
                </c:pt>
                <c:pt idx="8">
                  <c:v>23.285714285714278</c:v>
                </c:pt>
                <c:pt idx="9">
                  <c:v>36.5</c:v>
                </c:pt>
                <c:pt idx="10">
                  <c:v>21.806451612903224</c:v>
                </c:pt>
                <c:pt idx="11">
                  <c:v>28.372881355932204</c:v>
                </c:pt>
                <c:pt idx="12">
                  <c:v>22.272727272727263</c:v>
                </c:pt>
                <c:pt idx="13">
                  <c:v>24.266666666666666</c:v>
                </c:pt>
                <c:pt idx="14">
                  <c:v>30.809523809523803</c:v>
                </c:pt>
                <c:pt idx="15">
                  <c:v>21.06</c:v>
                </c:pt>
                <c:pt idx="16">
                  <c:v>16.5</c:v>
                </c:pt>
                <c:pt idx="17">
                  <c:v>24.5</c:v>
                </c:pt>
                <c:pt idx="18">
                  <c:v>20.545454545454547</c:v>
                </c:pt>
                <c:pt idx="19">
                  <c:v>27.541666666666668</c:v>
                </c:pt>
                <c:pt idx="20">
                  <c:v>30.1</c:v>
                </c:pt>
                <c:pt idx="21">
                  <c:v>21.758620689655167</c:v>
                </c:pt>
              </c:numCache>
            </c:numRef>
          </c:val>
        </c:ser>
        <c:axId val="191846656"/>
        <c:axId val="191860736"/>
      </c:barChart>
      <c:catAx>
        <c:axId val="191846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91860736"/>
        <c:crosses val="autoZero"/>
        <c:auto val="1"/>
        <c:lblAlgn val="ctr"/>
        <c:lblOffset val="100"/>
      </c:catAx>
      <c:valAx>
        <c:axId val="191860736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9184665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1"/>
          <c:order val="0"/>
          <c:tx>
            <c:strRef>
              <c:f>'Сводная таблица'!$C$3</c:f>
              <c:strCache>
                <c:ptCount val="1"/>
                <c:pt idx="0">
                  <c:v>Средний балл(%) 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таблица'!$D$5:$D$15</c:f>
              <c:numCache>
                <c:formatCode>0.0</c:formatCode>
                <c:ptCount val="11"/>
                <c:pt idx="0">
                  <c:v>60.2</c:v>
                </c:pt>
                <c:pt idx="1">
                  <c:v>66.149999999999991</c:v>
                </c:pt>
                <c:pt idx="2">
                  <c:v>70.2</c:v>
                </c:pt>
                <c:pt idx="3">
                  <c:v>65.2</c:v>
                </c:pt>
                <c:pt idx="4">
                  <c:v>89.473684210526287</c:v>
                </c:pt>
                <c:pt idx="5">
                  <c:v>76.216216216216225</c:v>
                </c:pt>
                <c:pt idx="6">
                  <c:v>81.764705882352942</c:v>
                </c:pt>
                <c:pt idx="7">
                  <c:v>47.297297297297284</c:v>
                </c:pt>
                <c:pt idx="8">
                  <c:v>59.459459459459438</c:v>
                </c:pt>
                <c:pt idx="9">
                  <c:v>57.193548387096769</c:v>
                </c:pt>
                <c:pt idx="10">
                  <c:v>79.249448123620184</c:v>
                </c:pt>
              </c:numCache>
            </c:numRef>
          </c:val>
        </c:ser>
        <c:ser>
          <c:idx val="3"/>
          <c:order val="1"/>
          <c:tx>
            <c:strRef>
              <c:f>'Сводная таблица'!$E$3</c:f>
              <c:strCache>
                <c:ptCount val="1"/>
                <c:pt idx="0">
                  <c:v>Средний балл(%) 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таблица'!$F$5:$F$15</c:f>
              <c:numCache>
                <c:formatCode>0.0</c:formatCode>
                <c:ptCount val="11"/>
                <c:pt idx="0">
                  <c:v>56.358525372609883</c:v>
                </c:pt>
                <c:pt idx="1">
                  <c:v>54.880897317298739</c:v>
                </c:pt>
                <c:pt idx="2">
                  <c:v>59.050398296395592</c:v>
                </c:pt>
                <c:pt idx="3">
                  <c:v>54.148681055155855</c:v>
                </c:pt>
                <c:pt idx="4">
                  <c:v>62.1</c:v>
                </c:pt>
                <c:pt idx="5">
                  <c:v>65.372670807453332</c:v>
                </c:pt>
                <c:pt idx="6">
                  <c:v>83.534909290819158</c:v>
                </c:pt>
                <c:pt idx="7">
                  <c:v>50.355618776671406</c:v>
                </c:pt>
                <c:pt idx="8">
                  <c:v>69.51951951951952</c:v>
                </c:pt>
                <c:pt idx="9">
                  <c:v>45.064424746413216</c:v>
                </c:pt>
                <c:pt idx="10">
                  <c:v>72.477532839157348</c:v>
                </c:pt>
              </c:numCache>
            </c:numRef>
          </c:val>
        </c:ser>
        <c:gapWidth val="49"/>
        <c:axId val="156428544"/>
        <c:axId val="190648320"/>
      </c:barChart>
      <c:catAx>
        <c:axId val="156428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 i="0" baseline="0"/>
            </a:pPr>
            <a:endParaRPr lang="ru-RU"/>
          </a:p>
        </c:txPr>
        <c:crossAx val="190648320"/>
        <c:crosses val="autoZero"/>
        <c:auto val="1"/>
        <c:lblAlgn val="ctr"/>
        <c:lblOffset val="100"/>
      </c:catAx>
      <c:valAx>
        <c:axId val="19064832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 b="1" i="0" baseline="0"/>
            </a:pPr>
            <a:endParaRPr lang="ru-RU"/>
          </a:p>
        </c:txPr>
        <c:crossAx val="1564285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Лист2!$B$1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9"/>
            <c:spPr>
              <a:solidFill>
                <a:srgbClr val="FFFF00"/>
              </a:solidFill>
            </c:spPr>
          </c:dPt>
          <c:dPt>
            <c:idx val="10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rgbClr val="FFFF00"/>
              </a:solidFill>
            </c:spPr>
          </c:dPt>
          <c:dPt>
            <c:idx val="12"/>
            <c:spPr>
              <a:solidFill>
                <a:srgbClr val="FFFF00"/>
              </a:solidFill>
            </c:spPr>
          </c:dPt>
          <c:dPt>
            <c:idx val="13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0"/>
                  <c:y val="6.7681895093062603E-3"/>
                </c:manualLayout>
              </c:layout>
              <c:showVal val="1"/>
            </c:dLbl>
            <c:dLbl>
              <c:idx val="1"/>
              <c:layout>
                <c:manualLayout>
                  <c:x val="2.0800832033281342E-3"/>
                  <c:y val="-3.384094754653132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3.0456852791878188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3.7225042301184452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2.0304568527918791E-2"/>
                </c:manualLayout>
              </c:layout>
              <c:showVal val="1"/>
            </c:dLbl>
            <c:dLbl>
              <c:idx val="5"/>
              <c:layout>
                <c:manualLayout>
                  <c:x val="2.0800832033281342E-3"/>
                  <c:y val="-3.3843612188070439E-3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2.7072758037225055E-2"/>
                </c:manualLayout>
              </c:layout>
              <c:showVal val="1"/>
            </c:dLbl>
            <c:dLbl>
              <c:idx val="12"/>
              <c:layout>
                <c:manualLayout>
                  <c:x val="0"/>
                  <c:y val="1.015228426395939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Лист2!$A$2:$A$17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15</c:v>
                </c:pt>
                <c:pt idx="10">
                  <c:v>21</c:v>
                </c:pt>
                <c:pt idx="11">
                  <c:v>22</c:v>
                </c:pt>
                <c:pt idx="12">
                  <c:v>26</c:v>
                </c:pt>
                <c:pt idx="13">
                  <c:v>28</c:v>
                </c:pt>
                <c:pt idx="14">
                  <c:v>29</c:v>
                </c:pt>
                <c:pt idx="15">
                  <c:v>36</c:v>
                </c:pt>
              </c:numCache>
            </c:numRef>
          </c:cat>
          <c:val>
            <c:numRef>
              <c:f>Лист2!$B$2:$B$17</c:f>
              <c:numCache>
                <c:formatCode>0.0</c:formatCode>
                <c:ptCount val="16"/>
                <c:pt idx="0">
                  <c:v>20</c:v>
                </c:pt>
                <c:pt idx="1">
                  <c:v>17</c:v>
                </c:pt>
                <c:pt idx="2">
                  <c:v>17.399999999999999</c:v>
                </c:pt>
                <c:pt idx="3">
                  <c:v>17.75</c:v>
                </c:pt>
                <c:pt idx="4">
                  <c:v>17.5</c:v>
                </c:pt>
                <c:pt idx="5">
                  <c:v>19</c:v>
                </c:pt>
                <c:pt idx="6">
                  <c:v>33</c:v>
                </c:pt>
                <c:pt idx="7">
                  <c:v>18.5</c:v>
                </c:pt>
                <c:pt idx="8">
                  <c:v>6</c:v>
                </c:pt>
                <c:pt idx="9">
                  <c:v>20.75</c:v>
                </c:pt>
                <c:pt idx="10">
                  <c:v>28</c:v>
                </c:pt>
                <c:pt idx="11">
                  <c:v>24</c:v>
                </c:pt>
                <c:pt idx="12">
                  <c:v>20</c:v>
                </c:pt>
                <c:pt idx="13">
                  <c:v>23</c:v>
                </c:pt>
                <c:pt idx="14">
                  <c:v>13.75</c:v>
                </c:pt>
                <c:pt idx="15">
                  <c:v>16</c:v>
                </c:pt>
              </c:numCache>
            </c:numRef>
          </c:val>
        </c:ser>
        <c:axId val="165770368"/>
        <c:axId val="165771904"/>
      </c:barChart>
      <c:catAx>
        <c:axId val="1657703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5771904"/>
        <c:crosses val="autoZero"/>
        <c:auto val="1"/>
        <c:lblAlgn val="ctr"/>
        <c:lblOffset val="100"/>
      </c:catAx>
      <c:valAx>
        <c:axId val="16577190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5770368"/>
        <c:crosses val="autoZero"/>
        <c:crossBetween val="between"/>
      </c:valAx>
    </c:plotArea>
    <c:plotVisOnly val="1"/>
  </c:chart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5"/>
            <c:spPr>
              <a:solidFill>
                <a:srgbClr val="FFFF00"/>
              </a:solidFill>
            </c:spPr>
          </c:dPt>
          <c:dPt>
            <c:idx val="17"/>
            <c:spPr>
              <a:solidFill>
                <a:srgbClr val="FFFF00"/>
              </a:solidFill>
            </c:spPr>
          </c:dPt>
          <c:dPt>
            <c:idx val="18"/>
            <c:spPr>
              <a:solidFill>
                <a:srgbClr val="FFFF00"/>
              </a:solidFill>
            </c:spPr>
          </c:dPt>
          <c:dPt>
            <c:idx val="19"/>
            <c:spPr>
              <a:solidFill>
                <a:srgbClr val="FFFF00"/>
              </a:solidFill>
            </c:spPr>
          </c:dPt>
          <c:dLbls>
            <c:dLbl>
              <c:idx val="5"/>
              <c:layout>
                <c:manualLayout>
                  <c:x val="-4.1666666666666666E-3"/>
                  <c:y val="-1.875832061990752E-2"/>
                </c:manualLayout>
              </c:layout>
              <c:showVal val="1"/>
            </c:dLbl>
            <c:dLbl>
              <c:idx val="7"/>
              <c:layout>
                <c:manualLayout>
                  <c:x val="1.8583044332851888E-3"/>
                  <c:y val="-2.210708357957202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16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32</c:v>
                </c:pt>
                <c:pt idx="20">
                  <c:v>36</c:v>
                </c:pt>
                <c:pt idx="21">
                  <c:v>40</c:v>
                </c:pt>
              </c:numCache>
            </c:numRef>
          </c:cat>
          <c:val>
            <c:numRef>
              <c:f>Лист1!$B$2:$B$23</c:f>
              <c:numCache>
                <c:formatCode>0.0</c:formatCode>
                <c:ptCount val="22"/>
                <c:pt idx="0">
                  <c:v>23.258064516129032</c:v>
                </c:pt>
                <c:pt idx="1">
                  <c:v>16.207792207792206</c:v>
                </c:pt>
                <c:pt idx="2">
                  <c:v>14.85</c:v>
                </c:pt>
                <c:pt idx="3">
                  <c:v>20.243243243243242</c:v>
                </c:pt>
                <c:pt idx="4">
                  <c:v>20.837837837837839</c:v>
                </c:pt>
                <c:pt idx="5">
                  <c:v>17.52</c:v>
                </c:pt>
                <c:pt idx="6">
                  <c:v>21.763157894736842</c:v>
                </c:pt>
                <c:pt idx="7">
                  <c:v>17.26530612244898</c:v>
                </c:pt>
                <c:pt idx="8">
                  <c:v>15.934782608695652</c:v>
                </c:pt>
                <c:pt idx="9">
                  <c:v>15.333333333333334</c:v>
                </c:pt>
                <c:pt idx="10">
                  <c:v>16.33536957849725</c:v>
                </c:pt>
                <c:pt idx="11">
                  <c:v>16.337202199144777</c:v>
                </c:pt>
                <c:pt idx="12">
                  <c:v>15.8</c:v>
                </c:pt>
                <c:pt idx="13">
                  <c:v>13.458333333333334</c:v>
                </c:pt>
                <c:pt idx="14">
                  <c:v>22.739130434782609</c:v>
                </c:pt>
                <c:pt idx="15">
                  <c:v>18.490384615384617</c:v>
                </c:pt>
                <c:pt idx="16">
                  <c:v>16.806451612903224</c:v>
                </c:pt>
                <c:pt idx="17">
                  <c:v>22.03125</c:v>
                </c:pt>
                <c:pt idx="18">
                  <c:v>18.882352941176471</c:v>
                </c:pt>
                <c:pt idx="19">
                  <c:v>19.357142857142858</c:v>
                </c:pt>
                <c:pt idx="20">
                  <c:v>15.066666666666666</c:v>
                </c:pt>
                <c:pt idx="21">
                  <c:v>16.285714285714285</c:v>
                </c:pt>
              </c:numCache>
            </c:numRef>
          </c:val>
        </c:ser>
        <c:axId val="159045120"/>
        <c:axId val="159046656"/>
      </c:barChart>
      <c:catAx>
        <c:axId val="1590451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59046656"/>
        <c:crosses val="autoZero"/>
        <c:auto val="1"/>
        <c:lblAlgn val="ctr"/>
        <c:lblOffset val="100"/>
      </c:catAx>
      <c:valAx>
        <c:axId val="15904665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59045120"/>
        <c:crosses val="autoZero"/>
        <c:crossBetween val="between"/>
      </c:valAx>
    </c:plotArea>
    <c:plotVisOnly val="1"/>
  </c:chart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FFFF0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Pt>
            <c:idx val="9"/>
            <c:spPr>
              <a:solidFill>
                <a:srgbClr val="FFFF00"/>
              </a:solidFill>
            </c:spPr>
          </c:dPt>
          <c:dPt>
            <c:idx val="10"/>
            <c:spPr>
              <a:solidFill>
                <a:srgbClr val="FFFF00"/>
              </a:solidFill>
            </c:spPr>
          </c:dPt>
          <c:dPt>
            <c:idx val="13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10</c:v>
                </c:pt>
                <c:pt idx="8">
                  <c:v>15</c:v>
                </c:pt>
                <c:pt idx="9">
                  <c:v>16</c:v>
                </c:pt>
                <c:pt idx="10">
                  <c:v>21</c:v>
                </c:pt>
                <c:pt idx="11">
                  <c:v>28</c:v>
                </c:pt>
                <c:pt idx="12">
                  <c:v>32</c:v>
                </c:pt>
                <c:pt idx="13">
                  <c:v>36</c:v>
                </c:pt>
                <c:pt idx="14">
                  <c:v>40</c:v>
                </c:pt>
              </c:numCache>
            </c:numRef>
          </c:cat>
          <c:val>
            <c:numRef>
              <c:f>Лист1!$B$2:$B$16</c:f>
              <c:numCache>
                <c:formatCode>0.00</c:formatCode>
                <c:ptCount val="15"/>
                <c:pt idx="0">
                  <c:v>54.8</c:v>
                </c:pt>
                <c:pt idx="1">
                  <c:v>59</c:v>
                </c:pt>
                <c:pt idx="2">
                  <c:v>53.6</c:v>
                </c:pt>
                <c:pt idx="3">
                  <c:v>55.5</c:v>
                </c:pt>
                <c:pt idx="4">
                  <c:v>57.125</c:v>
                </c:pt>
                <c:pt idx="5">
                  <c:v>55.6</c:v>
                </c:pt>
                <c:pt idx="6">
                  <c:v>62.333333333333336</c:v>
                </c:pt>
                <c:pt idx="7">
                  <c:v>57</c:v>
                </c:pt>
                <c:pt idx="8">
                  <c:v>57.6</c:v>
                </c:pt>
                <c:pt idx="9">
                  <c:v>63</c:v>
                </c:pt>
                <c:pt idx="10">
                  <c:v>61.416666666666664</c:v>
                </c:pt>
                <c:pt idx="11">
                  <c:v>51.333333333333336</c:v>
                </c:pt>
                <c:pt idx="12">
                  <c:v>56.111111111111114</c:v>
                </c:pt>
                <c:pt idx="13">
                  <c:v>64</c:v>
                </c:pt>
                <c:pt idx="14">
                  <c:v>50</c:v>
                </c:pt>
              </c:numCache>
            </c:numRef>
          </c:val>
        </c:ser>
        <c:axId val="165841920"/>
        <c:axId val="165862016"/>
      </c:barChart>
      <c:catAx>
        <c:axId val="1658419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5862016"/>
        <c:crosses val="autoZero"/>
        <c:auto val="1"/>
        <c:lblAlgn val="ctr"/>
        <c:lblOffset val="100"/>
      </c:catAx>
      <c:valAx>
        <c:axId val="165862016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5841920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арифметическое</c:v>
                </c:pt>
              </c:strCache>
            </c:strRef>
          </c:tx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rgbClr val="FFFF00"/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6"/>
            <c:spPr>
              <a:solidFill>
                <a:srgbClr val="FFFF00"/>
              </a:solidFill>
            </c:spPr>
          </c:dPt>
          <c:dPt>
            <c:idx val="17"/>
            <c:spPr>
              <a:solidFill>
                <a:srgbClr val="FFFF00"/>
              </a:solidFill>
            </c:spPr>
          </c:dPt>
          <c:dPt>
            <c:idx val="19"/>
            <c:spPr>
              <a:solidFill>
                <a:srgbClr val="FFFF00"/>
              </a:solidFill>
            </c:spPr>
          </c:dPt>
          <c:dPt>
            <c:idx val="20"/>
            <c:spPr>
              <a:solidFill>
                <a:srgbClr val="FFFF00"/>
              </a:solidFill>
            </c:spPr>
          </c:dPt>
          <c:dPt>
            <c:idx val="21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0"/>
                  <c:y val="-2.5616549501208466E-2"/>
                </c:manualLayout>
              </c:layout>
              <c:showVal val="1"/>
            </c:dLbl>
            <c:dLbl>
              <c:idx val="1"/>
              <c:layout>
                <c:manualLayout>
                  <c:x val="5.5555555555555428E-3"/>
                  <c:y val="-1.7077699667472312E-2"/>
                </c:manualLayout>
              </c:layout>
              <c:showVal val="1"/>
            </c:dLbl>
            <c:dLbl>
              <c:idx val="13"/>
              <c:layout>
                <c:manualLayout>
                  <c:x val="2.7777777777777779E-3"/>
                  <c:y val="-1.921241212590634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16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32</c:v>
                </c:pt>
                <c:pt idx="20">
                  <c:v>36</c:v>
                </c:pt>
                <c:pt idx="21">
                  <c:v>40</c:v>
                </c:pt>
              </c:numCache>
            </c:numRef>
          </c:cat>
          <c:val>
            <c:numRef>
              <c:f>Лист1!$B$2:$B$23</c:f>
              <c:numCache>
                <c:formatCode>0.0</c:formatCode>
                <c:ptCount val="22"/>
                <c:pt idx="0">
                  <c:v>19.760000000000002</c:v>
                </c:pt>
                <c:pt idx="1">
                  <c:v>20.488372093023255</c:v>
                </c:pt>
                <c:pt idx="2">
                  <c:v>17.358490566037737</c:v>
                </c:pt>
                <c:pt idx="3">
                  <c:v>20.816326530612244</c:v>
                </c:pt>
                <c:pt idx="4">
                  <c:v>21.923076923076923</c:v>
                </c:pt>
                <c:pt idx="5">
                  <c:v>21.76595744680851</c:v>
                </c:pt>
                <c:pt idx="6">
                  <c:v>22.267857142857142</c:v>
                </c:pt>
                <c:pt idx="7">
                  <c:v>20.931818181818183</c:v>
                </c:pt>
                <c:pt idx="8">
                  <c:v>20.617647058823529</c:v>
                </c:pt>
                <c:pt idx="9">
                  <c:v>19.4375</c:v>
                </c:pt>
                <c:pt idx="10">
                  <c:v>15.6</c:v>
                </c:pt>
                <c:pt idx="11">
                  <c:v>22.022222222222222</c:v>
                </c:pt>
                <c:pt idx="12">
                  <c:v>17.192307692307693</c:v>
                </c:pt>
                <c:pt idx="13">
                  <c:v>20</c:v>
                </c:pt>
                <c:pt idx="14">
                  <c:v>26.833333333333332</c:v>
                </c:pt>
                <c:pt idx="15">
                  <c:v>19.307692307692307</c:v>
                </c:pt>
                <c:pt idx="16">
                  <c:v>21.454545454545453</c:v>
                </c:pt>
                <c:pt idx="17">
                  <c:v>23.321428571428573</c:v>
                </c:pt>
                <c:pt idx="18">
                  <c:v>20.454545454545453</c:v>
                </c:pt>
                <c:pt idx="19">
                  <c:v>25.095238095238095</c:v>
                </c:pt>
                <c:pt idx="20">
                  <c:v>25</c:v>
                </c:pt>
                <c:pt idx="21">
                  <c:v>23.333333333333332</c:v>
                </c:pt>
              </c:numCache>
            </c:numRef>
          </c:val>
        </c:ser>
        <c:axId val="159426816"/>
        <c:axId val="164045184"/>
      </c:barChart>
      <c:catAx>
        <c:axId val="1594268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4045184"/>
        <c:crosses val="autoZero"/>
        <c:auto val="1"/>
        <c:lblAlgn val="ctr"/>
        <c:lblOffset val="100"/>
      </c:catAx>
      <c:valAx>
        <c:axId val="16404518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59426816"/>
        <c:crosses val="autoZero"/>
        <c:crossBetween val="between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5"/>
          <c:order val="0"/>
          <c:tx>
            <c:strRef>
              <c:f>'Сводная таблица'!$H$3:$H$4</c:f>
              <c:strCache>
                <c:ptCount val="1"/>
                <c:pt idx="0">
                  <c:v>Самый высокий % выполнения работы 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таблица'!$H$5:$H$15</c:f>
              <c:numCache>
                <c:formatCode>0.0</c:formatCode>
                <c:ptCount val="11"/>
                <c:pt idx="0">
                  <c:v>89.189189189189179</c:v>
                </c:pt>
                <c:pt idx="1">
                  <c:v>87.5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95.588235294117666</c:v>
                </c:pt>
                <c:pt idx="7">
                  <c:v>62.162162162162161</c:v>
                </c:pt>
                <c:pt idx="8">
                  <c:v>59.459459459459438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ser>
          <c:idx val="6"/>
          <c:order val="1"/>
          <c:tx>
            <c:strRef>
              <c:f>'Сводная таблица'!$I$3:$I$4</c:f>
              <c:strCache>
                <c:ptCount val="1"/>
                <c:pt idx="0">
                  <c:v>Самый высокий % выполнения работы 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таблица'!$I$5:$I$15</c:f>
              <c:numCache>
                <c:formatCode>0.0</c:formatCode>
                <c:ptCount val="11"/>
                <c:pt idx="0">
                  <c:v>97.297297297297334</c:v>
                </c:pt>
                <c:pt idx="1">
                  <c:v>93.478260869565233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89.189189189189179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gapWidth val="27"/>
        <c:axId val="190682240"/>
        <c:axId val="190683776"/>
      </c:barChart>
      <c:catAx>
        <c:axId val="190682240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 i="0" baseline="0"/>
            </a:pPr>
            <a:endParaRPr lang="ru-RU"/>
          </a:p>
        </c:txPr>
        <c:crossAx val="190683776"/>
        <c:crosses val="autoZero"/>
        <c:auto val="1"/>
        <c:lblAlgn val="ctr"/>
        <c:lblOffset val="100"/>
      </c:catAx>
      <c:valAx>
        <c:axId val="190683776"/>
        <c:scaling>
          <c:orientation val="minMax"/>
        </c:scaling>
        <c:axPos val="l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 i="0" baseline="0"/>
            </a:pPr>
            <a:endParaRPr lang="ru-RU"/>
          </a:p>
        </c:txPr>
        <c:crossAx val="190682240"/>
        <c:crosses val="autoZero"/>
        <c:crossBetween val="between"/>
        <c:majorUnit val="10"/>
      </c:valAx>
    </c:plotArea>
    <c:legend>
      <c:legendPos val="b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2948836401237033E-2"/>
          <c:y val="2.2028157736353991E-2"/>
          <c:w val="0.79026807720929815"/>
          <c:h val="0.73269823014484514"/>
        </c:manualLayout>
      </c:layout>
      <c:barChart>
        <c:barDir val="col"/>
        <c:grouping val="clustered"/>
        <c:ser>
          <c:idx val="9"/>
          <c:order val="0"/>
          <c:tx>
            <c:strRef>
              <c:f>'Сводная таблица'!$L$4</c:f>
              <c:strCache>
                <c:ptCount val="1"/>
                <c:pt idx="0">
                  <c:v>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таблица'!$L$5:$L$15</c:f>
              <c:numCache>
                <c:formatCode>0.0</c:formatCode>
                <c:ptCount val="11"/>
                <c:pt idx="0">
                  <c:v>42.85714285714284</c:v>
                </c:pt>
                <c:pt idx="1">
                  <c:v>5</c:v>
                </c:pt>
                <c:pt idx="2">
                  <c:v>21.052631578947352</c:v>
                </c:pt>
                <c:pt idx="3">
                  <c:v>16.666666666666664</c:v>
                </c:pt>
                <c:pt idx="4">
                  <c:v>30.39215686274509</c:v>
                </c:pt>
                <c:pt idx="5">
                  <c:v>10.810810810810812</c:v>
                </c:pt>
                <c:pt idx="6">
                  <c:v>20</c:v>
                </c:pt>
                <c:pt idx="7">
                  <c:v>25</c:v>
                </c:pt>
                <c:pt idx="8">
                  <c:v>100</c:v>
                </c:pt>
                <c:pt idx="9">
                  <c:v>33.552631578947349</c:v>
                </c:pt>
                <c:pt idx="10">
                  <c:v>23.841059602649008</c:v>
                </c:pt>
              </c:numCache>
            </c:numRef>
          </c:val>
        </c:ser>
        <c:ser>
          <c:idx val="10"/>
          <c:order val="1"/>
          <c:tx>
            <c:strRef>
              <c:f>'Сводная таблица'!$M$4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таблица'!$M$5:$M$15</c:f>
              <c:numCache>
                <c:formatCode>0.0</c:formatCode>
                <c:ptCount val="11"/>
                <c:pt idx="0">
                  <c:v>59.696641386782225</c:v>
                </c:pt>
                <c:pt idx="1">
                  <c:v>47.644927536231876</c:v>
                </c:pt>
                <c:pt idx="2">
                  <c:v>39.486552567237148</c:v>
                </c:pt>
                <c:pt idx="3">
                  <c:v>42.4460431654676</c:v>
                </c:pt>
                <c:pt idx="4">
                  <c:v>48.717948717948715</c:v>
                </c:pt>
                <c:pt idx="5">
                  <c:v>27.329192546583837</c:v>
                </c:pt>
                <c:pt idx="6">
                  <c:v>10.280373831775698</c:v>
                </c:pt>
                <c:pt idx="7">
                  <c:v>60.526315789473699</c:v>
                </c:pt>
                <c:pt idx="8">
                  <c:v>38.888888888888893</c:v>
                </c:pt>
                <c:pt idx="9">
                  <c:v>45.722379603399432</c:v>
                </c:pt>
                <c:pt idx="10">
                  <c:v>37.180216031836274</c:v>
                </c:pt>
              </c:numCache>
            </c:numRef>
          </c:val>
        </c:ser>
        <c:gapWidth val="29"/>
        <c:axId val="190986880"/>
        <c:axId val="191000960"/>
      </c:barChart>
      <c:catAx>
        <c:axId val="190986880"/>
        <c:scaling>
          <c:orientation val="minMax"/>
        </c:scaling>
        <c:axPos val="b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 i="0" baseline="0"/>
            </a:pPr>
            <a:endParaRPr lang="ru-RU"/>
          </a:p>
        </c:txPr>
        <c:crossAx val="191000960"/>
        <c:crosses val="autoZero"/>
        <c:auto val="1"/>
        <c:lblAlgn val="ctr"/>
        <c:lblOffset val="100"/>
      </c:catAx>
      <c:valAx>
        <c:axId val="191000960"/>
        <c:scaling>
          <c:orientation val="minMax"/>
        </c:scaling>
        <c:axPos val="l"/>
        <c:majorGridlines/>
        <c:numFmt formatCode="0.0" sourceLinked="1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 i="0" baseline="0"/>
            </a:pPr>
            <a:endParaRPr lang="ru-RU"/>
          </a:p>
        </c:txPr>
        <c:crossAx val="1909868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11"/>
          <c:order val="0"/>
          <c:tx>
            <c:strRef>
              <c:f>'Сводная таблица'!$N$4</c:f>
              <c:strCache>
                <c:ptCount val="1"/>
                <c:pt idx="0">
                  <c:v>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таблица'!$N$5:$N$15</c:f>
              <c:numCache>
                <c:formatCode>0.0</c:formatCode>
                <c:ptCount val="11"/>
                <c:pt idx="0">
                  <c:v>44.642857142857153</c:v>
                </c:pt>
                <c:pt idx="1">
                  <c:v>80</c:v>
                </c:pt>
                <c:pt idx="2">
                  <c:v>55.263157894736864</c:v>
                </c:pt>
                <c:pt idx="3">
                  <c:v>60</c:v>
                </c:pt>
                <c:pt idx="4">
                  <c:v>44.117647058823501</c:v>
                </c:pt>
                <c:pt idx="5">
                  <c:v>35.135135135135165</c:v>
                </c:pt>
                <c:pt idx="6">
                  <c:v>20</c:v>
                </c:pt>
                <c:pt idx="7">
                  <c:v>50</c:v>
                </c:pt>
                <c:pt idx="8">
                  <c:v>0</c:v>
                </c:pt>
                <c:pt idx="9">
                  <c:v>35.526315789473699</c:v>
                </c:pt>
                <c:pt idx="10">
                  <c:v>41.059602649006607</c:v>
                </c:pt>
              </c:numCache>
            </c:numRef>
          </c:val>
        </c:ser>
        <c:ser>
          <c:idx val="12"/>
          <c:order val="1"/>
          <c:tx>
            <c:strRef>
              <c:f>'Сводная таблица'!$O$4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таблица'!$O$5:$O$15</c:f>
              <c:numCache>
                <c:formatCode>0.0</c:formatCode>
                <c:ptCount val="11"/>
                <c:pt idx="0">
                  <c:v>28.169014084507037</c:v>
                </c:pt>
                <c:pt idx="1">
                  <c:v>41.485507246376812</c:v>
                </c:pt>
                <c:pt idx="2">
                  <c:v>36.674816625916876</c:v>
                </c:pt>
                <c:pt idx="3">
                  <c:v>45.323741007194229</c:v>
                </c:pt>
                <c:pt idx="4">
                  <c:v>33.738191632928505</c:v>
                </c:pt>
                <c:pt idx="5">
                  <c:v>36.024844720496894</c:v>
                </c:pt>
                <c:pt idx="6">
                  <c:v>37.383177570093437</c:v>
                </c:pt>
                <c:pt idx="7">
                  <c:v>31.578947368421044</c:v>
                </c:pt>
                <c:pt idx="8">
                  <c:v>27.777777777777779</c:v>
                </c:pt>
                <c:pt idx="9">
                  <c:v>37.110481586402237</c:v>
                </c:pt>
                <c:pt idx="10">
                  <c:v>37.919272313814652</c:v>
                </c:pt>
              </c:numCache>
            </c:numRef>
          </c:val>
        </c:ser>
        <c:gapWidth val="24"/>
        <c:axId val="191023360"/>
        <c:axId val="190914560"/>
      </c:barChart>
      <c:catAx>
        <c:axId val="191023360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0914560"/>
        <c:crosses val="autoZero"/>
        <c:auto val="1"/>
        <c:lblAlgn val="ctr"/>
        <c:lblOffset val="100"/>
      </c:catAx>
      <c:valAx>
        <c:axId val="190914560"/>
        <c:scaling>
          <c:orientation val="minMax"/>
          <c:max val="70"/>
        </c:scaling>
        <c:axPos val="l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0233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11"/>
          <c:order val="0"/>
          <c:tx>
            <c:strRef>
              <c:f>'Сводная таблица'!$P$4</c:f>
              <c:strCache>
                <c:ptCount val="1"/>
                <c:pt idx="0">
                  <c:v>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таблица'!$P$5:$P$15</c:f>
              <c:numCache>
                <c:formatCode>0.0</c:formatCode>
                <c:ptCount val="11"/>
                <c:pt idx="0">
                  <c:v>5.357142857142855</c:v>
                </c:pt>
                <c:pt idx="1">
                  <c:v>15</c:v>
                </c:pt>
                <c:pt idx="2">
                  <c:v>23.684210526315788</c:v>
                </c:pt>
                <c:pt idx="3">
                  <c:v>23.333333333333318</c:v>
                </c:pt>
                <c:pt idx="4">
                  <c:v>22.549019607843128</c:v>
                </c:pt>
                <c:pt idx="5">
                  <c:v>54.054054054054042</c:v>
                </c:pt>
                <c:pt idx="6">
                  <c:v>60</c:v>
                </c:pt>
                <c:pt idx="7">
                  <c:v>1</c:v>
                </c:pt>
                <c:pt idx="8">
                  <c:v>0</c:v>
                </c:pt>
                <c:pt idx="9">
                  <c:v>27.631578947368432</c:v>
                </c:pt>
                <c:pt idx="10">
                  <c:v>33.112582781456958</c:v>
                </c:pt>
              </c:numCache>
            </c:numRef>
          </c:val>
        </c:ser>
        <c:ser>
          <c:idx val="12"/>
          <c:order val="1"/>
          <c:tx>
            <c:strRef>
              <c:f>'Сводная таблица'!$Q$4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таблица'!$Q$5:$Q$15</c:f>
              <c:numCache>
                <c:formatCode>0.0</c:formatCode>
                <c:ptCount val="11"/>
                <c:pt idx="0">
                  <c:v>4.117009750812568</c:v>
                </c:pt>
                <c:pt idx="1">
                  <c:v>6.3405797101449295</c:v>
                </c:pt>
                <c:pt idx="2">
                  <c:v>12.34718826405868</c:v>
                </c:pt>
                <c:pt idx="3">
                  <c:v>10.791366906474817</c:v>
                </c:pt>
                <c:pt idx="4">
                  <c:v>11.740890688259105</c:v>
                </c:pt>
                <c:pt idx="5">
                  <c:v>36.645962732919273</c:v>
                </c:pt>
                <c:pt idx="6">
                  <c:v>52.336448598130836</c:v>
                </c:pt>
                <c:pt idx="7">
                  <c:v>2.6315789473684208</c:v>
                </c:pt>
                <c:pt idx="8">
                  <c:v>27.777777777777779</c:v>
                </c:pt>
                <c:pt idx="9">
                  <c:v>8.2719546742209626</c:v>
                </c:pt>
                <c:pt idx="10">
                  <c:v>20.352472996020467</c:v>
                </c:pt>
              </c:numCache>
            </c:numRef>
          </c:val>
        </c:ser>
        <c:gapWidth val="24"/>
        <c:axId val="190940288"/>
        <c:axId val="190941824"/>
      </c:barChart>
      <c:catAx>
        <c:axId val="190940288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0941824"/>
        <c:crosses val="autoZero"/>
        <c:auto val="1"/>
        <c:lblAlgn val="ctr"/>
        <c:lblOffset val="100"/>
      </c:catAx>
      <c:valAx>
        <c:axId val="190941824"/>
        <c:scaling>
          <c:orientation val="minMax"/>
          <c:max val="65"/>
        </c:scaling>
        <c:axPos val="l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09402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11"/>
          <c:order val="0"/>
          <c:tx>
            <c:strRef>
              <c:f>'Сводная таблица'!$R$4</c:f>
              <c:strCache>
                <c:ptCount val="1"/>
                <c:pt idx="0">
                  <c:v>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таблица'!$R$5:$R$15</c:f>
              <c:numCache>
                <c:formatCode>0.0</c:formatCode>
                <c:ptCount val="11"/>
                <c:pt idx="0">
                  <c:v>36.842105263157904</c:v>
                </c:pt>
                <c:pt idx="1">
                  <c:v>13.157894736842104</c:v>
                </c:pt>
                <c:pt idx="2">
                  <c:v>26.573426573426566</c:v>
                </c:pt>
                <c:pt idx="3">
                  <c:v>20.979020979020973</c:v>
                </c:pt>
                <c:pt idx="4">
                  <c:v>71.328671328671277</c:v>
                </c:pt>
                <c:pt idx="5">
                  <c:v>24.342105263157887</c:v>
                </c:pt>
                <c:pt idx="6">
                  <c:v>10.48951048951049</c:v>
                </c:pt>
                <c:pt idx="7">
                  <c:v>2.797202797202798</c:v>
                </c:pt>
                <c:pt idx="8">
                  <c:v>0.69930069930069949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ser>
          <c:idx val="12"/>
          <c:order val="1"/>
          <c:tx>
            <c:strRef>
              <c:f>'Сводная таблица'!$S$4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таблица'!$S$5:$S$15</c:f>
              <c:numCache>
                <c:formatCode>0.0</c:formatCode>
                <c:ptCount val="11"/>
                <c:pt idx="0">
                  <c:v>60.803689064558604</c:v>
                </c:pt>
                <c:pt idx="1">
                  <c:v>31.221719457013574</c:v>
                </c:pt>
                <c:pt idx="2">
                  <c:v>46.266968325791872</c:v>
                </c:pt>
                <c:pt idx="3">
                  <c:v>7.8619909502262404</c:v>
                </c:pt>
                <c:pt idx="4">
                  <c:v>41.911764705882327</c:v>
                </c:pt>
                <c:pt idx="5">
                  <c:v>9.1063348416289642</c:v>
                </c:pt>
                <c:pt idx="6">
                  <c:v>6.0520361990950216</c:v>
                </c:pt>
                <c:pt idx="7">
                  <c:v>2.1493212669683275</c:v>
                </c:pt>
                <c:pt idx="8">
                  <c:v>2.0361990950226243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gapWidth val="24"/>
        <c:axId val="191119360"/>
        <c:axId val="191120896"/>
      </c:barChart>
      <c:catAx>
        <c:axId val="191119360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120896"/>
        <c:crosses val="autoZero"/>
        <c:auto val="1"/>
        <c:lblAlgn val="ctr"/>
        <c:lblOffset val="100"/>
      </c:catAx>
      <c:valAx>
        <c:axId val="191120896"/>
        <c:scaling>
          <c:orientation val="minMax"/>
          <c:max val="110"/>
        </c:scaling>
        <c:axPos val="l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1193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12"/>
          <c:order val="0"/>
          <c:tx>
            <c:strRef>
              <c:f>'Сводная таблица'!$T$4</c:f>
              <c:strCache>
                <c:ptCount val="1"/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таблица'!$T$5:$T$15</c:f>
              <c:numCache>
                <c:formatCode>0.00</c:formatCode>
                <c:ptCount val="11"/>
                <c:pt idx="0">
                  <c:v>0.40989262487598677</c:v>
                </c:pt>
                <c:pt idx="1">
                  <c:v>0.49706742338621762</c:v>
                </c:pt>
                <c:pt idx="2">
                  <c:v>0.52318601215497162</c:v>
                </c:pt>
                <c:pt idx="3">
                  <c:v>0.46067415730337086</c:v>
                </c:pt>
                <c:pt idx="4">
                  <c:v>0.57741192675599251</c:v>
                </c:pt>
                <c:pt idx="5">
                  <c:v>0.47359051371785837</c:v>
                </c:pt>
                <c:pt idx="6">
                  <c:v>0.48995593493886597</c:v>
                </c:pt>
                <c:pt idx="7">
                  <c:v>0.17407765595569785</c:v>
                </c:pt>
                <c:pt idx="8">
                  <c:v>0</c:v>
                </c:pt>
                <c:pt idx="9">
                  <c:v>0.71287904245959421</c:v>
                </c:pt>
                <c:pt idx="10">
                  <c:v>0.65293401446733046</c:v>
                </c:pt>
              </c:numCache>
            </c:numRef>
          </c:val>
        </c:ser>
        <c:gapWidth val="24"/>
        <c:axId val="191153664"/>
        <c:axId val="191155200"/>
      </c:barChart>
      <c:catAx>
        <c:axId val="191153664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155200"/>
        <c:crosses val="autoZero"/>
        <c:auto val="1"/>
        <c:lblAlgn val="ctr"/>
        <c:lblOffset val="100"/>
      </c:catAx>
      <c:valAx>
        <c:axId val="191155200"/>
        <c:scaling>
          <c:orientation val="minMax"/>
          <c:max val="1.1000000000000001"/>
          <c:min val="-0.1"/>
        </c:scaling>
        <c:axPos val="l"/>
        <c:majorGridlines/>
        <c:numFmt formatCode="0.0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153664"/>
        <c:crosses val="autoZero"/>
        <c:crossBetween val="between"/>
        <c:majorUnit val="0.1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11"/>
          <c:order val="0"/>
          <c:tx>
            <c:strRef>
              <c:f>'Сводная таблица'!$U$4</c:f>
              <c:strCache>
                <c:ptCount val="1"/>
                <c:pt idx="0">
                  <c:v>по школе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таблица'!$U$5:$U$15</c:f>
              <c:numCache>
                <c:formatCode>0.0</c:formatCode>
                <c:ptCount val="11"/>
                <c:pt idx="0">
                  <c:v>92.857142857142833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97.058823529411768</c:v>
                </c:pt>
                <c:pt idx="5">
                  <c:v>100</c:v>
                </c:pt>
                <c:pt idx="6">
                  <c:v>100</c:v>
                </c:pt>
                <c:pt idx="7">
                  <c:v>75</c:v>
                </c:pt>
                <c:pt idx="8">
                  <c:v>100</c:v>
                </c:pt>
                <c:pt idx="9">
                  <c:v>96.710526315789451</c:v>
                </c:pt>
                <c:pt idx="10">
                  <c:v>98.013245033112597</c:v>
                </c:pt>
              </c:numCache>
            </c:numRef>
          </c:val>
        </c:ser>
        <c:ser>
          <c:idx val="0"/>
          <c:order val="1"/>
          <c:tx>
            <c:strRef>
              <c:f>'Сводная таблица'!$V$4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'Сводная таблица'!$B$5:$B$15</c:f>
              <c:strCache>
                <c:ptCount val="11"/>
                <c:pt idx="0">
                  <c:v>Обществознание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Физика</c:v>
                </c:pt>
                <c:pt idx="4">
                  <c:v>Информатика и ИКТ</c:v>
                </c:pt>
                <c:pt idx="5">
                  <c:v>Химия</c:v>
                </c:pt>
                <c:pt idx="6">
                  <c:v>Английский язык</c:v>
                </c:pt>
                <c:pt idx="7">
                  <c:v>История</c:v>
                </c:pt>
                <c:pt idx="8">
                  <c:v>Литература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'Сводная таблица'!$V$5:$V$15</c:f>
              <c:numCache>
                <c:formatCode>0.0</c:formatCode>
                <c:ptCount val="11"/>
                <c:pt idx="0">
                  <c:v>91.982665222101843</c:v>
                </c:pt>
                <c:pt idx="1">
                  <c:v>95.471014492753611</c:v>
                </c:pt>
                <c:pt idx="2">
                  <c:v>88.508557457212717</c:v>
                </c:pt>
                <c:pt idx="3">
                  <c:v>98.561151079136692</c:v>
                </c:pt>
                <c:pt idx="4">
                  <c:v>94.197031039136277</c:v>
                </c:pt>
                <c:pt idx="5">
                  <c:v>100</c:v>
                </c:pt>
                <c:pt idx="6">
                  <c:v>100</c:v>
                </c:pt>
                <c:pt idx="7">
                  <c:v>94.73684210526315</c:v>
                </c:pt>
                <c:pt idx="8">
                  <c:v>94.444444444444471</c:v>
                </c:pt>
                <c:pt idx="9">
                  <c:v>91.104815864022655</c:v>
                </c:pt>
                <c:pt idx="10">
                  <c:v>95.451961341671407</c:v>
                </c:pt>
              </c:numCache>
            </c:numRef>
          </c:val>
        </c:ser>
        <c:gapWidth val="24"/>
        <c:axId val="191070208"/>
        <c:axId val="191071744"/>
      </c:barChart>
      <c:catAx>
        <c:axId val="191070208"/>
        <c:scaling>
          <c:orientation val="minMax"/>
        </c:scaling>
        <c:axPos val="b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071744"/>
        <c:crosses val="autoZero"/>
        <c:auto val="1"/>
        <c:lblAlgn val="ctr"/>
        <c:lblOffset val="100"/>
      </c:catAx>
      <c:valAx>
        <c:axId val="191071744"/>
        <c:scaling>
          <c:orientation val="minMax"/>
          <c:max val="110"/>
        </c:scaling>
        <c:axPos val="l"/>
        <c:majorGridlines/>
        <c:numFmt formatCode="0.0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910702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0.41719</cdr:x>
      <cdr:y>0.03868</cdr:y>
    </cdr:from>
    <cdr:to>
      <cdr:x>0.5689</cdr:x>
      <cdr:y>0.11412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80555" y="235185"/>
          <a:ext cx="1411111" cy="458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/>
            <a:t>% троек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0.06688</cdr:x>
      <cdr:y>0.3845</cdr:y>
    </cdr:from>
    <cdr:to>
      <cdr:x>0.96641</cdr:x>
      <cdr:y>0.3845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611560" y="2636911"/>
          <a:ext cx="8225303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0.07741</cdr:x>
      <cdr:y>0.40153</cdr:y>
    </cdr:from>
    <cdr:to>
      <cdr:x>0.99368</cdr:x>
      <cdr:y>0.40153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466726" y="1495425"/>
          <a:ext cx="5524500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0.05901</cdr:x>
      <cdr:y>0.44784</cdr:y>
    </cdr:from>
    <cdr:to>
      <cdr:x>0.96853</cdr:x>
      <cdr:y>0.44784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539552" y="2664296"/>
          <a:ext cx="8316650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flipH="1">
          <a:off x="0" y="-764704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0.08263</cdr:x>
      <cdr:y>0.2718</cdr:y>
    </cdr:from>
    <cdr:to>
      <cdr:x>1</cdr:x>
      <cdr:y>0.2718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755576" y="1656184"/>
          <a:ext cx="8388424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0.09363</cdr:x>
      <cdr:y>0.20274</cdr:y>
    </cdr:from>
    <cdr:to>
      <cdr:x>0.99438</cdr:x>
      <cdr:y>0.20274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476250" y="704850"/>
          <a:ext cx="4581525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0.06688</cdr:x>
      <cdr:y>0.30259</cdr:y>
    </cdr:from>
    <cdr:to>
      <cdr:x>0.98142</cdr:x>
      <cdr:y>0.30259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611560" y="1800200"/>
          <a:ext cx="8362554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86E9C-49A4-4D5D-A0BD-C5A75D1D4272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B2E42-0E9D-4C2F-B287-A40547DE6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2013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0DBEC8-C5BF-4537-873D-7814D6A708D3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7EEA6-C230-457A-834F-3649AAC28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93FB3-4E2A-44D9-947E-7B88E45BE501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492896"/>
            <a:ext cx="7175351" cy="1793167"/>
          </a:xfrm>
        </p:spPr>
        <p:txBody>
          <a:bodyPr>
            <a:normAutofit/>
          </a:bodyPr>
          <a:lstStyle/>
          <a:p>
            <a:r>
              <a:rPr lang="ru-RU" sz="8000" dirty="0" smtClean="0"/>
              <a:t>ОГЭ 20</a:t>
            </a:r>
            <a:r>
              <a:rPr lang="en-US" sz="8000" dirty="0" smtClean="0"/>
              <a:t>2</a:t>
            </a:r>
            <a:r>
              <a:rPr lang="ru-RU" sz="8000" dirty="0" smtClean="0"/>
              <a:t>4 </a:t>
            </a:r>
            <a:endParaRPr lang="ru-RU" sz="8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8586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Результаты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xmlns="" val="25745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7904" y="188640"/>
            <a:ext cx="1813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Корреляция</a:t>
            </a: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-157574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31840" y="0"/>
            <a:ext cx="2333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% успеваемости</a:t>
            </a: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/>
        </p:nvGraphicFramePr>
        <p:xfrm>
          <a:off x="0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19872" y="0"/>
            <a:ext cx="1637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% качества</a:t>
            </a: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-157574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0"/>
            <a:ext cx="3068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Уровень обученности</a:t>
            </a: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-157574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27784" y="188640"/>
            <a:ext cx="355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Распределение по зонам</a:t>
            </a: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/>
        </p:nvGraphicFramePr>
        <p:xfrm>
          <a:off x="0" y="778463"/>
          <a:ext cx="9144000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 noGrp="1"/>
          </p:cNvGraphicFramePr>
          <p:nvPr/>
        </p:nvGraphicFramePr>
        <p:xfrm>
          <a:off x="-78787" y="389231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0"/>
            <a:ext cx="4031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Русский язык (3 Место)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476672"/>
          <a:ext cx="914400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11560" y="2132856"/>
            <a:ext cx="853244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908720"/>
          <a:ext cx="91440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27784" y="0"/>
            <a:ext cx="3811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Математика (3 Место)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49830" y="476672"/>
            <a:ext cx="350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prstClr val="black"/>
                </a:solidFill>
              </a:rPr>
              <a:t>Средний первичный балл (13,97)</a:t>
            </a:r>
            <a:endParaRPr lang="ru-RU" b="1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55576" y="3356992"/>
            <a:ext cx="83884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908720"/>
          <a:ext cx="914400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83568" y="2780928"/>
            <a:ext cx="82809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483768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Химия (</a:t>
            </a:r>
            <a:r>
              <a:rPr lang="ru-RU" b="1" dirty="0" smtClean="0"/>
              <a:t>8 </a:t>
            </a:r>
            <a:r>
              <a:rPr lang="ru-RU" b="1" dirty="0" smtClean="0"/>
              <a:t>место)</a:t>
            </a:r>
            <a:endParaRPr lang="ru-RU" dirty="0" smtClean="0"/>
          </a:p>
          <a:p>
            <a:pPr algn="ctr"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Средний первичный балл </a:t>
            </a:r>
            <a:r>
              <a:rPr lang="ru-RU" dirty="0" smtClean="0"/>
              <a:t>(26,15)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итоговой аттестации по математике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1" y="1484784"/>
          <a:ext cx="9143999" cy="3240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71599"/>
                <a:gridCol w="1800200"/>
                <a:gridCol w="1008112"/>
                <a:gridCol w="1152128"/>
                <a:gridCol w="1296144"/>
                <a:gridCol w="1296144"/>
                <a:gridCol w="1619672"/>
              </a:tblGrid>
              <a:tr h="102227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уч-ся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преодол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балл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качества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обученности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792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А-Г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Вертипрахова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Р. М.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46,61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48,6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50,7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«М»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Павлова Н.П.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84,43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95,3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«Ф»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Семенюк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О.Н.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83,55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92,8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2946" y="0"/>
            <a:ext cx="535890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/>
              <a:t>Биология (2 место)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/>
              <a:t>Средний первичный балл (25,27)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764704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734786" y="2924944"/>
            <a:ext cx="84092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908720"/>
          <a:ext cx="9143999" cy="594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39752" y="0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prstClr val="black"/>
                </a:solidFill>
              </a:rPr>
              <a:t>История (11 место)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prstClr val="black"/>
                </a:solidFill>
              </a:rPr>
              <a:t>Средний первичный балл (18,6)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3801" y="0"/>
            <a:ext cx="487781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/>
              <a:t>География (4 </a:t>
            </a:r>
            <a:r>
              <a:rPr lang="ru-RU" sz="2800" b="1" dirty="0" smtClean="0"/>
              <a:t>место)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prstClr val="black"/>
                </a:solidFill>
              </a:rPr>
              <a:t>Средний первичный балл (18,31)</a:t>
            </a:r>
          </a:p>
          <a:p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764704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0"/>
            <a:ext cx="535890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3200" b="1" dirty="0" smtClean="0">
                <a:solidFill>
                  <a:prstClr val="black"/>
                </a:solidFill>
              </a:rPr>
              <a:t>Английский язык (10 </a:t>
            </a:r>
            <a:r>
              <a:rPr lang="ru-RU" sz="3200" b="1" dirty="0" smtClean="0">
                <a:solidFill>
                  <a:prstClr val="black"/>
                </a:solidFill>
              </a:rPr>
              <a:t>место)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prstClr val="black"/>
                </a:solidFill>
              </a:rPr>
              <a:t>Средний первичный балл </a:t>
            </a:r>
            <a:r>
              <a:rPr lang="ru-RU" sz="2800" b="1" dirty="0" smtClean="0">
                <a:solidFill>
                  <a:prstClr val="black"/>
                </a:solidFill>
              </a:rPr>
              <a:t>(56,80)</a:t>
            </a:r>
            <a:endParaRPr lang="ru-RU" sz="2800" b="1" dirty="0" smtClean="0">
              <a:solidFill>
                <a:prstClr val="black"/>
              </a:solidFill>
            </a:endParaRPr>
          </a:p>
          <a:p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764705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0" y="908720"/>
          <a:ext cx="9144000" cy="594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79712" y="0"/>
            <a:ext cx="51480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prstClr val="black"/>
                </a:solidFill>
              </a:rPr>
              <a:t>Обществознание </a:t>
            </a:r>
            <a:r>
              <a:rPr lang="ru-RU" sz="2800" b="1" dirty="0" smtClean="0">
                <a:solidFill>
                  <a:prstClr val="black"/>
                </a:solidFill>
              </a:rPr>
              <a:t>(6 место)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prstClr val="black"/>
                </a:solidFill>
              </a:rPr>
              <a:t>Средний первичный балл (20,87)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908717"/>
          <a:ext cx="9143998" cy="5949282"/>
        </p:xfrm>
        <a:graphic>
          <a:graphicData uri="http://schemas.openxmlformats.org/drawingml/2006/table">
            <a:tbl>
              <a:tblPr/>
              <a:tblGrid>
                <a:gridCol w="856831"/>
                <a:gridCol w="714025"/>
                <a:gridCol w="843444"/>
                <a:gridCol w="821130"/>
                <a:gridCol w="575686"/>
                <a:gridCol w="843444"/>
                <a:gridCol w="535519"/>
                <a:gridCol w="468580"/>
                <a:gridCol w="714025"/>
                <a:gridCol w="468580"/>
                <a:gridCol w="589072"/>
                <a:gridCol w="856831"/>
                <a:gridCol w="856831"/>
              </a:tblGrid>
              <a:tr h="9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947" marR="8947" marT="8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71800" y="0"/>
            <a:ext cx="3898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Результаты 2023года</a:t>
            </a:r>
            <a:endParaRPr lang="ru-RU" sz="32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908722"/>
          <a:ext cx="9144000" cy="5949278"/>
        </p:xfrm>
        <a:graphic>
          <a:graphicData uri="http://schemas.openxmlformats.org/drawingml/2006/table">
            <a:tbl>
              <a:tblPr/>
              <a:tblGrid>
                <a:gridCol w="1078408"/>
                <a:gridCol w="629072"/>
                <a:gridCol w="696472"/>
                <a:gridCol w="696472"/>
                <a:gridCol w="748894"/>
                <a:gridCol w="748894"/>
                <a:gridCol w="696472"/>
                <a:gridCol w="606604"/>
                <a:gridCol w="629072"/>
                <a:gridCol w="606604"/>
                <a:gridCol w="958584"/>
                <a:gridCol w="1048452"/>
              </a:tblGrid>
              <a:tr h="6101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школа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рус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физ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хим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инф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био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ист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гео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анг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сумм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место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771800" y="0"/>
            <a:ext cx="44614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Результаты </a:t>
            </a:r>
            <a:r>
              <a:rPr lang="ru-RU" sz="3600" b="1" dirty="0" smtClean="0"/>
              <a:t>2024 года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286167948"/>
              </p:ext>
            </p:extLst>
          </p:nvPr>
        </p:nvGraphicFramePr>
        <p:xfrm>
          <a:off x="719138" y="1557338"/>
          <a:ext cx="8424862" cy="498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67544" y="0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ОГЭ по математике в сравнении за 4 года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0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1720" y="188640"/>
            <a:ext cx="5332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Средний процент выполнения работы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/>
        </p:nvGraphicFramePr>
        <p:xfrm>
          <a:off x="-157574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11760" y="0"/>
            <a:ext cx="54327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Самый высокий % выполнения работы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0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-78787" y="389231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95936" y="188640"/>
            <a:ext cx="169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% четверок</a:t>
            </a: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/>
        </p:nvGraphicFramePr>
        <p:xfrm>
          <a:off x="0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5936" y="188640"/>
            <a:ext cx="1553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% пятерок</a:t>
            </a: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/>
        </p:nvGraphicFramePr>
        <p:xfrm>
          <a:off x="0" y="778463"/>
          <a:ext cx="9144000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260648"/>
            <a:ext cx="197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% участников</a:t>
            </a:r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/>
        </p:nvGraphicFramePr>
        <p:xfrm>
          <a:off x="0" y="778463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7299</TotalTime>
  <Words>418</Words>
  <Application>Microsoft Office PowerPoint</Application>
  <PresentationFormat>Экран (4:3)</PresentationFormat>
  <Paragraphs>270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ОГЭ 2024 </vt:lpstr>
      <vt:lpstr>Результаты итоговой аттестации по математике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Виталий Мещеряков</dc:creator>
  <cp:lastModifiedBy>Виталий Мещеряков</cp:lastModifiedBy>
  <cp:revision>448</cp:revision>
  <dcterms:created xsi:type="dcterms:W3CDTF">2017-08-28T15:12:40Z</dcterms:created>
  <dcterms:modified xsi:type="dcterms:W3CDTF">2024-08-26T18:11:32Z</dcterms:modified>
</cp:coreProperties>
</file>