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sldIdLst>
    <p:sldId id="267" r:id="rId2"/>
    <p:sldId id="268" r:id="rId3"/>
    <p:sldId id="258" r:id="rId4"/>
    <p:sldId id="290" r:id="rId5"/>
    <p:sldId id="259" r:id="rId6"/>
    <p:sldId id="261" r:id="rId7"/>
    <p:sldId id="291" r:id="rId8"/>
    <p:sldId id="286" r:id="rId9"/>
    <p:sldId id="296" r:id="rId10"/>
    <p:sldId id="294" r:id="rId11"/>
    <p:sldId id="287" r:id="rId12"/>
    <p:sldId id="292" r:id="rId13"/>
    <p:sldId id="293" r:id="rId14"/>
    <p:sldId id="263" r:id="rId15"/>
    <p:sldId id="295" r:id="rId16"/>
    <p:sldId id="289" r:id="rId17"/>
    <p:sldId id="264" r:id="rId18"/>
    <p:sldId id="301" r:id="rId19"/>
    <p:sldId id="302" r:id="rId20"/>
    <p:sldId id="303" r:id="rId21"/>
    <p:sldId id="266" r:id="rId22"/>
    <p:sldId id="297" r:id="rId23"/>
    <p:sldId id="304" r:id="rId24"/>
    <p:sldId id="305" r:id="rId25"/>
    <p:sldId id="306" r:id="rId26"/>
    <p:sldId id="307" r:id="rId27"/>
    <p:sldId id="300" r:id="rId28"/>
    <p:sldId id="308" r:id="rId29"/>
    <p:sldId id="309" r:id="rId30"/>
    <p:sldId id="310" r:id="rId31"/>
    <p:sldId id="273" r:id="rId32"/>
    <p:sldId id="298" r:id="rId33"/>
    <p:sldId id="284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CC0099"/>
    <a:srgbClr val="FF66FF"/>
    <a:srgbClr val="FF0000"/>
    <a:srgbClr val="FF0066"/>
    <a:srgbClr val="2929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7" autoAdjust="0"/>
  </p:normalViewPr>
  <p:slideViewPr>
    <p:cSldViewPr>
      <p:cViewPr varScale="1">
        <p:scale>
          <a:sx n="48" d="100"/>
          <a:sy n="48" d="100"/>
        </p:scale>
        <p:origin x="-5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2529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530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2EF1C-F48D-4B0A-898C-C87DD7981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6FCAA-BE99-4D43-B70B-B0FBFABD2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A0C35-2AEE-407E-B0CC-910B1B8EA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37763-DCF9-422E-A4B0-6AF06CAF8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74FF4-7C3F-4EA5-9534-542AD959F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FC4BD-2228-4BBC-984F-050575E91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5AAE0-CF38-421C-9AEF-CF1A3BBA3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6B72E-4E31-4CC9-A421-DB5DBE3E9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5C8EF-489A-4007-B9F9-9E73415B5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92FA7-2D1E-4BE4-BF1B-1C6E0960C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61232-93AB-4DF6-B0C0-CDA78C346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6E76A-3D68-463A-97C3-824033A45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54121E5A-AF5D-4F95-A31F-5D2F1B087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427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</p:sldLayoutIdLst>
  <p:transition spd="med">
    <p:push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7.pervouralsk.ru/db/norm/prof_individual" TargetMode="External"/><Relationship Id="rId2" Type="http://schemas.openxmlformats.org/officeDocument/2006/relationships/hyperlink" Target="http://www.school7.pervouralsk.ru/db/norm/prof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navigator-podgotovki/" TargetMode="External"/><Relationship Id="rId7" Type="http://schemas.openxmlformats.org/officeDocument/2006/relationships/hyperlink" Target="https://fipi.ru/gve/trenirovochnyye-sborniki-dlya-obuchayushchikhsya-s-ovz-gia-9" TargetMode="External"/><Relationship Id="rId2" Type="http://schemas.openxmlformats.org/officeDocument/2006/relationships/hyperlink" Target="http://nav-gia.obrnadzor.gov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ipi.ru/gve/gve-9" TargetMode="External"/><Relationship Id="rId5" Type="http://schemas.openxmlformats.org/officeDocument/2006/relationships/hyperlink" Target="https://fipi.ru/oge/demoversii-specifikacii-kodifikatory" TargetMode="External"/><Relationship Id="rId4" Type="http://schemas.openxmlformats.org/officeDocument/2006/relationships/hyperlink" Target="https://fipi.ru/navigator-podgotovki/navigator-oge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89013" y="1773238"/>
            <a:ext cx="7975600" cy="2232025"/>
          </a:xfrm>
        </p:spPr>
        <p:txBody>
          <a:bodyPr/>
          <a:lstStyle/>
          <a:p>
            <a:pPr algn="r" eaLnBrk="1" hangingPunct="1"/>
            <a:r>
              <a:rPr lang="ru-RU" sz="2800" b="1" dirty="0" smtClean="0">
                <a:solidFill>
                  <a:schemeClr val="bg1"/>
                </a:solidFill>
              </a:rPr>
              <a:t>Государственная итоговая аттестация обучающихся, завершающих в 2024 году освоение основных общеобразовательных программ основного общего образования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14375" y="4572000"/>
            <a:ext cx="6019800" cy="1752600"/>
          </a:xfrm>
        </p:spPr>
        <p:txBody>
          <a:bodyPr/>
          <a:lstStyle/>
          <a:p>
            <a:pPr eaLnBrk="1" hangingPunct="1"/>
            <a:r>
              <a:rPr lang="ru-RU" dirty="0" smtClean="0"/>
              <a:t>собрание для родителей выпускников 9 классов </a:t>
            </a:r>
          </a:p>
          <a:p>
            <a:pPr eaLnBrk="1" hangingPunct="1"/>
            <a:r>
              <a:rPr lang="ru-RU" dirty="0" smtClean="0"/>
              <a:t> </a:t>
            </a:r>
            <a:r>
              <a:rPr lang="ru-RU" sz="2800" b="1" dirty="0" smtClean="0"/>
              <a:t>октябрь 2023 года</a:t>
            </a:r>
          </a:p>
        </p:txBody>
      </p:sp>
      <p:pic>
        <p:nvPicPr>
          <p:cNvPr id="3076" name="Picture 6" descr="аттестация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79613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Выбор предметов для ГИА-9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sz="1800" b="1" dirty="0" smtClean="0"/>
              <a:t>В 2023-2024 году обучающиеся 9 классов сдают экзамены по </a:t>
            </a:r>
            <a:r>
              <a:rPr lang="ru-RU" altLang="ru-RU" sz="1800" b="1" dirty="0" smtClean="0">
                <a:solidFill>
                  <a:srgbClr val="C00000"/>
                </a:solidFill>
              </a:rPr>
              <a:t>4 предметам</a:t>
            </a:r>
            <a:r>
              <a:rPr lang="ru-RU" altLang="ru-RU" sz="1800" b="1" dirty="0" smtClean="0"/>
              <a:t>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3034680" cy="101575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 </a:t>
            </a:r>
            <a:r>
              <a:rPr lang="ru-RU" altLang="ru-RU" sz="1800" b="1" u="sng" dirty="0" smtClean="0">
                <a:solidFill>
                  <a:srgbClr val="FF0000"/>
                </a:solidFill>
              </a:rPr>
              <a:t>РУССКИЙ ЯЗЫК 158 </a:t>
            </a:r>
            <a:r>
              <a:rPr lang="ru-RU" altLang="ru-RU" sz="1800" b="1" u="sng" dirty="0" smtClean="0"/>
              <a:t>()</a:t>
            </a:r>
          </a:p>
          <a:p>
            <a:pPr marL="0" indent="0" eaLnBrk="1" hangingPunct="1"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1800" b="1" u="sng" dirty="0" smtClean="0">
                <a:solidFill>
                  <a:srgbClr val="FF0000"/>
                </a:solidFill>
              </a:rPr>
              <a:t>МАТЕМАТИКА  158 </a:t>
            </a:r>
            <a:r>
              <a:rPr lang="ru-RU" altLang="ru-RU" sz="1800" b="1" u="sng" dirty="0" smtClean="0"/>
              <a:t>()</a:t>
            </a:r>
          </a:p>
          <a:p>
            <a:endParaRPr lang="ru-RU" dirty="0"/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3347864" y="2213865"/>
            <a:ext cx="542253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b="1" dirty="0"/>
              <a:t>+ 2 по выбору</a:t>
            </a:r>
            <a:r>
              <a:rPr lang="ru-RU" altLang="ru-RU" sz="2000" b="1" dirty="0" smtClean="0"/>
              <a:t>:</a:t>
            </a:r>
            <a:endParaRPr lang="ru-RU" altLang="ru-RU" dirty="0"/>
          </a:p>
          <a:p>
            <a:pPr eaLnBrk="1" hangingPunct="1">
              <a:buFont typeface="Arial" charset="0"/>
              <a:buChar char="•"/>
            </a:pPr>
            <a:r>
              <a:rPr lang="ru-RU" altLang="ru-RU" b="1" i="1" dirty="0"/>
              <a:t> </a:t>
            </a:r>
            <a:r>
              <a:rPr lang="ru-RU" altLang="ru-RU" sz="2400" b="1" i="1" dirty="0"/>
              <a:t>биология </a:t>
            </a:r>
            <a:r>
              <a:rPr lang="ru-RU" altLang="ru-RU" sz="2400" b="1" i="1" dirty="0" smtClean="0"/>
              <a:t>– 26 </a:t>
            </a:r>
            <a:r>
              <a:rPr lang="ru-RU" altLang="ru-RU" sz="2400" b="1" i="1" dirty="0" smtClean="0">
                <a:solidFill>
                  <a:srgbClr val="FF0000"/>
                </a:solidFill>
              </a:rPr>
              <a:t>(16,5)</a:t>
            </a:r>
            <a:r>
              <a:rPr lang="ru-RU" altLang="ru-RU" sz="2400" b="1" i="1" dirty="0" smtClean="0"/>
              <a:t>; </a:t>
            </a:r>
            <a:endParaRPr lang="ru-RU" altLang="ru-RU" sz="2400" b="1" i="1" dirty="0"/>
          </a:p>
          <a:p>
            <a:pPr eaLnBrk="1" hangingPunct="1">
              <a:buFont typeface="Arial" charset="0"/>
              <a:buChar char="•"/>
            </a:pPr>
            <a:r>
              <a:rPr lang="ru-RU" altLang="ru-RU" sz="2400" b="1" i="1" dirty="0"/>
              <a:t> обществознание </a:t>
            </a:r>
            <a:r>
              <a:rPr lang="ru-RU" altLang="ru-RU" sz="2400" b="1" i="1" dirty="0" smtClean="0"/>
              <a:t>– 49 </a:t>
            </a:r>
            <a:r>
              <a:rPr lang="ru-RU" altLang="ru-RU" sz="2400" b="1" i="1" dirty="0" smtClean="0">
                <a:solidFill>
                  <a:srgbClr val="FF0000"/>
                </a:solidFill>
              </a:rPr>
              <a:t>(31)</a:t>
            </a:r>
            <a:r>
              <a:rPr lang="ru-RU" altLang="ru-RU" sz="2400" b="1" i="1" dirty="0" smtClean="0"/>
              <a:t>; </a:t>
            </a:r>
            <a:endParaRPr lang="ru-RU" altLang="ru-RU" sz="2400" b="1" i="1" dirty="0"/>
          </a:p>
          <a:p>
            <a:pPr eaLnBrk="1" hangingPunct="1">
              <a:buFont typeface="Arial" charset="0"/>
              <a:buChar char="•"/>
            </a:pPr>
            <a:r>
              <a:rPr lang="ru-RU" altLang="ru-RU" sz="2400" b="1" i="1" dirty="0"/>
              <a:t> физика </a:t>
            </a:r>
            <a:r>
              <a:rPr lang="ru-RU" altLang="ru-RU" sz="2400" b="1" i="1" dirty="0" smtClean="0"/>
              <a:t>– 33 </a:t>
            </a:r>
            <a:r>
              <a:rPr lang="ru-RU" altLang="ru-RU" sz="2400" b="1" i="1" dirty="0" smtClean="0">
                <a:solidFill>
                  <a:srgbClr val="FF0000"/>
                </a:solidFill>
              </a:rPr>
              <a:t>(20,9)</a:t>
            </a:r>
            <a:r>
              <a:rPr lang="ru-RU" altLang="ru-RU" sz="2400" b="1" i="1" dirty="0" smtClean="0"/>
              <a:t>;</a:t>
            </a:r>
            <a:endParaRPr lang="ru-RU" altLang="ru-RU" sz="2400" b="1" i="1" dirty="0"/>
          </a:p>
          <a:p>
            <a:pPr eaLnBrk="1" hangingPunct="1">
              <a:buFont typeface="Arial" charset="0"/>
              <a:buChar char="•"/>
            </a:pPr>
            <a:r>
              <a:rPr lang="ru-RU" altLang="ru-RU" sz="2400" b="1" i="1" dirty="0"/>
              <a:t> литература </a:t>
            </a:r>
            <a:r>
              <a:rPr lang="ru-RU" altLang="ru-RU" sz="2400" b="1" i="1" dirty="0" smtClean="0"/>
              <a:t>– 3 </a:t>
            </a:r>
            <a:r>
              <a:rPr lang="ru-RU" altLang="ru-RU" sz="2400" b="1" i="1" dirty="0" smtClean="0">
                <a:solidFill>
                  <a:srgbClr val="FF0000"/>
                </a:solidFill>
              </a:rPr>
              <a:t>(1,9)</a:t>
            </a:r>
            <a:r>
              <a:rPr lang="ru-RU" altLang="ru-RU" sz="2400" b="1" i="1" dirty="0" smtClean="0"/>
              <a:t>; </a:t>
            </a:r>
            <a:endParaRPr lang="ru-RU" altLang="ru-RU" sz="2400" b="1" i="1" dirty="0"/>
          </a:p>
          <a:p>
            <a:pPr eaLnBrk="1" hangingPunct="1">
              <a:buFont typeface="Arial" charset="0"/>
              <a:buChar char="•"/>
            </a:pPr>
            <a:r>
              <a:rPr lang="ru-RU" altLang="ru-RU" sz="2400" b="1" i="1" dirty="0"/>
              <a:t> география </a:t>
            </a:r>
            <a:r>
              <a:rPr lang="ru-RU" altLang="ru-RU" sz="2400" b="1" i="1" dirty="0" smtClean="0"/>
              <a:t>– 48 </a:t>
            </a:r>
            <a:r>
              <a:rPr lang="ru-RU" altLang="ru-RU" sz="2400" b="1" i="1" dirty="0" smtClean="0">
                <a:solidFill>
                  <a:srgbClr val="FF0000"/>
                </a:solidFill>
              </a:rPr>
              <a:t>(30,4)</a:t>
            </a:r>
            <a:r>
              <a:rPr lang="ru-RU" altLang="ru-RU" sz="2400" b="1" i="1" dirty="0" smtClean="0"/>
              <a:t>; </a:t>
            </a:r>
            <a:endParaRPr lang="ru-RU" altLang="ru-RU" sz="2400" b="1" i="1" dirty="0"/>
          </a:p>
          <a:p>
            <a:pPr eaLnBrk="1" hangingPunct="1">
              <a:buFont typeface="Arial" charset="0"/>
              <a:buChar char="•"/>
            </a:pPr>
            <a:r>
              <a:rPr lang="ru-RU" altLang="ru-RU" sz="2400" b="1" i="1" dirty="0"/>
              <a:t> история </a:t>
            </a:r>
            <a:r>
              <a:rPr lang="ru-RU" altLang="ru-RU" sz="2400" b="1" i="1" dirty="0" smtClean="0"/>
              <a:t>– 4 </a:t>
            </a:r>
            <a:r>
              <a:rPr lang="ru-RU" altLang="ru-RU" sz="2400" b="1" i="1" dirty="0" smtClean="0">
                <a:solidFill>
                  <a:srgbClr val="FF0000"/>
                </a:solidFill>
              </a:rPr>
              <a:t>(2,5)</a:t>
            </a:r>
            <a:r>
              <a:rPr lang="ru-RU" altLang="ru-RU" sz="2400" b="1" i="1" dirty="0" smtClean="0"/>
              <a:t>; </a:t>
            </a:r>
            <a:endParaRPr lang="ru-RU" altLang="ru-RU" sz="2400" b="1" i="1" dirty="0"/>
          </a:p>
          <a:p>
            <a:pPr eaLnBrk="1" hangingPunct="1">
              <a:buFont typeface="Arial" charset="0"/>
              <a:buChar char="•"/>
            </a:pPr>
            <a:r>
              <a:rPr lang="ru-RU" altLang="ru-RU" sz="2400" b="1" i="1" dirty="0"/>
              <a:t> химия </a:t>
            </a:r>
            <a:r>
              <a:rPr lang="ru-RU" altLang="ru-RU" sz="2400" b="1" i="1" dirty="0" smtClean="0"/>
              <a:t>– 39 </a:t>
            </a:r>
            <a:r>
              <a:rPr lang="ru-RU" altLang="ru-RU" sz="2400" b="1" i="1" dirty="0" smtClean="0">
                <a:solidFill>
                  <a:srgbClr val="FF0000"/>
                </a:solidFill>
              </a:rPr>
              <a:t>(24,7)</a:t>
            </a:r>
            <a:r>
              <a:rPr lang="ru-RU" altLang="ru-RU" sz="2400" b="1" i="1" dirty="0" smtClean="0"/>
              <a:t>; </a:t>
            </a:r>
            <a:endParaRPr lang="ru-RU" altLang="ru-RU" sz="2400" b="1" i="1" dirty="0"/>
          </a:p>
          <a:p>
            <a:pPr eaLnBrk="1" hangingPunct="1">
              <a:buFont typeface="Arial" charset="0"/>
              <a:buChar char="•"/>
            </a:pPr>
            <a:r>
              <a:rPr lang="ru-RU" altLang="ru-RU" sz="2400" b="1" i="1" dirty="0"/>
              <a:t> </a:t>
            </a:r>
            <a:r>
              <a:rPr lang="ru-RU" altLang="ru-RU" sz="2400" b="1" i="1" dirty="0" smtClean="0"/>
              <a:t>иностранный  – 19</a:t>
            </a:r>
            <a:r>
              <a:rPr lang="ru-RU" altLang="ru-RU" sz="2400" b="1" i="1" dirty="0" smtClean="0">
                <a:solidFill>
                  <a:srgbClr val="FF0000"/>
                </a:solidFill>
              </a:rPr>
              <a:t>(12)</a:t>
            </a:r>
            <a:r>
              <a:rPr lang="ru-RU" altLang="ru-RU" sz="2400" b="1" i="1" dirty="0" smtClean="0"/>
              <a:t>; </a:t>
            </a:r>
            <a:endParaRPr lang="ru-RU" altLang="ru-RU" sz="2400" b="1" i="1" dirty="0"/>
          </a:p>
          <a:p>
            <a:pPr eaLnBrk="1" hangingPunct="1">
              <a:buFont typeface="Arial" charset="0"/>
              <a:buChar char="•"/>
            </a:pPr>
            <a:r>
              <a:rPr lang="ru-RU" altLang="ru-RU" sz="2400" b="1" i="1" dirty="0"/>
              <a:t> информатика </a:t>
            </a:r>
            <a:r>
              <a:rPr lang="ru-RU" altLang="ru-RU" sz="2400" b="1" i="1" dirty="0" smtClean="0"/>
              <a:t> –89 </a:t>
            </a:r>
            <a:r>
              <a:rPr lang="ru-RU" altLang="ru-RU" sz="2400" b="1" i="1" dirty="0" smtClean="0">
                <a:solidFill>
                  <a:srgbClr val="FF0000"/>
                </a:solidFill>
              </a:rPr>
              <a:t>(56,3)</a:t>
            </a:r>
            <a:r>
              <a:rPr lang="ru-RU" altLang="ru-RU" sz="2400" b="1" i="1" dirty="0" smtClean="0"/>
              <a:t>.</a:t>
            </a:r>
            <a:endParaRPr lang="ru-RU" altLang="ru-RU" sz="2400" b="1" i="1" dirty="0"/>
          </a:p>
        </p:txBody>
      </p:sp>
      <p:pic>
        <p:nvPicPr>
          <p:cNvPr id="5" name="Picture 7" descr="аттестация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1008"/>
            <a:ext cx="265828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ОГЭ по всем </a:t>
            </a:r>
            <a:br>
              <a:rPr lang="ru-RU" sz="2800" b="1" smtClean="0"/>
            </a:br>
            <a:r>
              <a:rPr lang="ru-RU" sz="2800" b="1" smtClean="0"/>
              <a:t>общеобразовательным предметам начинается </a:t>
            </a:r>
            <a:r>
              <a:rPr lang="ru-RU" sz="2800" b="1" u="sng" smtClean="0">
                <a:solidFill>
                  <a:srgbClr val="C00000"/>
                </a:solidFill>
              </a:rPr>
              <a:t>в 10.00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1200"/>
            <a:ext cx="8745538" cy="454414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продолжительность ОГЭ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3100" dirty="0" smtClean="0"/>
              <a:t>по математике, русскому языку, литературе, </a:t>
            </a:r>
            <a:r>
              <a:rPr lang="ru-RU" sz="3100" b="1" dirty="0" smtClean="0"/>
              <a:t>-  </a:t>
            </a:r>
            <a:r>
              <a:rPr lang="ru-RU" sz="3100" b="1" u="sng" dirty="0" smtClean="0">
                <a:solidFill>
                  <a:srgbClr val="C00000"/>
                </a:solidFill>
              </a:rPr>
              <a:t>3 часа 55 минут (235 минут)</a:t>
            </a:r>
            <a:endParaRPr lang="ru-RU" sz="3100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3100" dirty="0" smtClean="0"/>
              <a:t>по физике, истории, химии, обществознанию</a:t>
            </a:r>
            <a:r>
              <a:rPr lang="ru-RU" sz="3100" b="1" dirty="0" smtClean="0"/>
              <a:t> – </a:t>
            </a:r>
            <a:r>
              <a:rPr lang="ru-RU" sz="3100" b="1" dirty="0" smtClean="0">
                <a:solidFill>
                  <a:srgbClr val="C00000"/>
                </a:solidFill>
              </a:rPr>
              <a:t>3 часа (</a:t>
            </a:r>
            <a:r>
              <a:rPr lang="ru-RU" sz="3100" b="1" u="sng" dirty="0" smtClean="0">
                <a:solidFill>
                  <a:srgbClr val="C00000"/>
                </a:solidFill>
              </a:rPr>
              <a:t>180 минут)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3100" dirty="0" smtClean="0"/>
              <a:t>по географии, биологии, информатике и ИКТ </a:t>
            </a:r>
            <a:r>
              <a:rPr lang="ru-RU" sz="3100" b="1" dirty="0" smtClean="0"/>
              <a:t> – </a:t>
            </a:r>
            <a:r>
              <a:rPr lang="ru-RU" sz="3100" b="1" dirty="0" smtClean="0">
                <a:solidFill>
                  <a:srgbClr val="C00000"/>
                </a:solidFill>
              </a:rPr>
              <a:t>2 часа 30 минут (</a:t>
            </a:r>
            <a:r>
              <a:rPr lang="ru-RU" sz="3100" b="1" u="sng" dirty="0" smtClean="0">
                <a:solidFill>
                  <a:srgbClr val="C00000"/>
                </a:solidFill>
              </a:rPr>
              <a:t>150 минут)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3100" dirty="0" smtClean="0"/>
              <a:t>по иностранным языкам </a:t>
            </a:r>
            <a:r>
              <a:rPr lang="ru-RU" sz="3100" b="1" dirty="0" smtClean="0"/>
              <a:t>– </a:t>
            </a:r>
            <a:r>
              <a:rPr lang="ru-RU" sz="3100" b="1" dirty="0" smtClean="0">
                <a:solidFill>
                  <a:srgbClr val="C00000"/>
                </a:solidFill>
              </a:rPr>
              <a:t>2 часа 15 минут (</a:t>
            </a:r>
            <a:r>
              <a:rPr lang="ru-RU" sz="3100" b="1" u="sng" dirty="0" smtClean="0">
                <a:solidFill>
                  <a:srgbClr val="C00000"/>
                </a:solidFill>
              </a:rPr>
              <a:t>135 минут)</a:t>
            </a:r>
            <a:endParaRPr lang="ru-RU" sz="3100" dirty="0" smtClean="0">
              <a:solidFill>
                <a:srgbClr val="C00000"/>
              </a:solidFill>
            </a:endParaRPr>
          </a:p>
        </p:txBody>
      </p:sp>
      <p:pic>
        <p:nvPicPr>
          <p:cNvPr id="13316" name="Picture 7" descr="аттестация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571500"/>
            <a:ext cx="2214562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14425"/>
          </a:xfrm>
        </p:spPr>
        <p:txBody>
          <a:bodyPr/>
          <a:lstStyle/>
          <a:p>
            <a:pPr algn="just" eaLnBrk="1" hangingPunct="1"/>
            <a:r>
              <a:rPr lang="ru-RU" sz="2400" b="1" smtClean="0"/>
              <a:t>на </a:t>
            </a:r>
            <a:r>
              <a:rPr lang="ru-RU" sz="2400" b="1" smtClean="0">
                <a:solidFill>
                  <a:srgbClr val="0000FF"/>
                </a:solidFill>
              </a:rPr>
              <a:t>ОГЭ </a:t>
            </a:r>
            <a:r>
              <a:rPr lang="ru-RU" sz="2400" b="1" smtClean="0">
                <a:solidFill>
                  <a:srgbClr val="C00000"/>
                </a:solidFill>
              </a:rPr>
              <a:t>разрешается</a:t>
            </a:r>
            <a:r>
              <a:rPr lang="ru-RU" sz="2400" b="1" smtClean="0"/>
              <a:t> пользоваться следующими дополнительными устройствами и материалами: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88"/>
            <a:ext cx="8229600" cy="43672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b="1" u="sng" dirty="0" smtClean="0"/>
              <a:t>Русский язык</a:t>
            </a:r>
            <a:r>
              <a:rPr lang="ru-RU" sz="2000" b="1" dirty="0" smtClean="0"/>
              <a:t> – орфографические словари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b="1" u="sng" dirty="0" smtClean="0"/>
              <a:t>Математика</a:t>
            </a:r>
            <a:r>
              <a:rPr lang="ru-RU" sz="2000" b="1" dirty="0" smtClean="0"/>
              <a:t> – линейка, справочные материалы, содержащие основные формулы курса математики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b="1" u="sng" dirty="0" smtClean="0"/>
              <a:t>Физика </a:t>
            </a:r>
            <a:r>
              <a:rPr lang="ru-RU" sz="2000" b="1" dirty="0" smtClean="0"/>
              <a:t>– линейка, непрограммируемый калькулятор, лабораторное оборудование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b="1" u="sng" dirty="0" smtClean="0"/>
              <a:t>Химия </a:t>
            </a:r>
            <a:r>
              <a:rPr lang="ru-RU" sz="2000" b="1" dirty="0" smtClean="0"/>
              <a:t>– непрограммируемый калькулятор, лабораторное оборудование, периодическая система Д.И. Менделеева, таблица растворимости солей, кислот и оснований, электрохимический ряд напряжений металлов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b="1" u="sng" dirty="0" smtClean="0"/>
              <a:t>Биология </a:t>
            </a:r>
            <a:r>
              <a:rPr lang="ru-RU" sz="2000" b="1" dirty="0" smtClean="0"/>
              <a:t>–</a:t>
            </a:r>
            <a:r>
              <a:rPr lang="ru-RU" sz="2000" b="1" u="sng" dirty="0" smtClean="0"/>
              <a:t> </a:t>
            </a:r>
            <a:r>
              <a:rPr lang="ru-RU" sz="2000" b="1" dirty="0" smtClean="0"/>
              <a:t>линейка, непрограммируемый калькулятор</a:t>
            </a:r>
            <a:endParaRPr lang="ru-RU" sz="2000" b="1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b="1" u="sng" dirty="0" smtClean="0"/>
              <a:t>География </a:t>
            </a:r>
            <a:r>
              <a:rPr lang="ru-RU" sz="2000" b="1" dirty="0" smtClean="0"/>
              <a:t>– линейка, непрограммируемый калькулятор, географические атласы для 7,8,9 классов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b="1" u="sng" dirty="0" smtClean="0"/>
              <a:t>Литература</a:t>
            </a:r>
            <a:r>
              <a:rPr lang="ru-RU" sz="2000" b="1" dirty="0" smtClean="0"/>
              <a:t> – орфографические словари, полные тексты художественных произведений, а также сборники лирики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b="1" u="sng" dirty="0" smtClean="0"/>
              <a:t>Информатика и ИКТ</a:t>
            </a:r>
            <a:r>
              <a:rPr lang="ru-RU" sz="2000" b="1" dirty="0" smtClean="0"/>
              <a:t> – компьютеры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b="1" u="sng" dirty="0" smtClean="0"/>
              <a:t>Иностранные языки</a:t>
            </a:r>
            <a:r>
              <a:rPr lang="ru-RU" sz="2000" b="1" dirty="0" smtClean="0"/>
              <a:t> (устная часть) - компьютеры</a:t>
            </a:r>
            <a:endParaRPr lang="ru-RU" sz="2000" b="1" u="sng" dirty="0" smtClean="0"/>
          </a:p>
        </p:txBody>
      </p:sp>
      <p:pic>
        <p:nvPicPr>
          <p:cNvPr id="14340" name="Picture 6" descr="аттестация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454352"/>
            <a:ext cx="1403648" cy="140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80400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2000" b="1" smtClean="0">
                <a:solidFill>
                  <a:srgbClr val="0000FF"/>
                </a:solidFill>
              </a:rPr>
              <a:t>если разговаривает,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900" b="1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2000" b="1" smtClean="0">
                <a:solidFill>
                  <a:srgbClr val="0000FF"/>
                </a:solidFill>
              </a:rPr>
              <a:t>если встает с места без разрешения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>
                <a:solidFill>
                  <a:srgbClr val="0000FF"/>
                </a:solidFill>
              </a:rPr>
              <a:t>организатора,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900" b="1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2000" b="1" smtClean="0">
                <a:solidFill>
                  <a:srgbClr val="0000FF"/>
                </a:solidFill>
              </a:rPr>
              <a:t>если самостоятельно пересаживается,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900" b="1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2000" b="1" smtClean="0">
                <a:solidFill>
                  <a:srgbClr val="0000FF"/>
                </a:solidFill>
              </a:rPr>
              <a:t>если обменивается любыми материалами и предметами с другими участниками ОГЭ,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900" b="1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2000" b="1" smtClean="0">
                <a:solidFill>
                  <a:srgbClr val="0000FF"/>
                </a:solidFill>
              </a:rPr>
              <a:t>если пользуется мобильным телефоном или иными средствами связи и электронно-вычислительной техникой, фото, аудио и видеоаппаратурой, письменными заметками и иными средствами хранения и передачи информации;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900" b="1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2000" b="1" smtClean="0">
                <a:solidFill>
                  <a:srgbClr val="0000FF"/>
                </a:solidFill>
              </a:rPr>
              <a:t>если пользуется справочными материалами, кроме разрешенных,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900" b="1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solidFill>
                  <a:srgbClr val="0000FF"/>
                </a:solidFill>
              </a:rPr>
              <a:t>- </a:t>
            </a:r>
            <a:r>
              <a:rPr lang="ru-RU" sz="2000" b="1" smtClean="0">
                <a:solidFill>
                  <a:srgbClr val="0000FF"/>
                </a:solidFill>
              </a:rPr>
              <a:t>если вышел из аудитории без разрешения организатора.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pPr eaLnBrk="1" hangingPunct="1"/>
            <a:r>
              <a:rPr lang="ru-RU" sz="2400" b="1" smtClean="0"/>
              <a:t>Участник </a:t>
            </a:r>
            <a:r>
              <a:rPr lang="ru-RU" sz="2400" b="1" smtClean="0">
                <a:solidFill>
                  <a:srgbClr val="0000FF"/>
                </a:solidFill>
              </a:rPr>
              <a:t>ОГЭ</a:t>
            </a:r>
            <a:r>
              <a:rPr lang="ru-RU" sz="2400" b="1" smtClean="0"/>
              <a:t> может быть </a:t>
            </a:r>
            <a:r>
              <a:rPr lang="ru-RU" sz="2400" b="1" smtClean="0">
                <a:solidFill>
                  <a:srgbClr val="C00000"/>
                </a:solidFill>
              </a:rPr>
              <a:t>удален</a:t>
            </a:r>
            <a:r>
              <a:rPr lang="ru-RU" sz="2400" b="1" smtClean="0"/>
              <a:t> </a:t>
            </a:r>
            <a:br>
              <a:rPr lang="ru-RU" sz="2400" b="1" smtClean="0"/>
            </a:br>
            <a:r>
              <a:rPr lang="ru-RU" sz="2400" b="1" smtClean="0"/>
              <a:t>с экзамена по следующим причинам:</a:t>
            </a:r>
            <a:endParaRPr lang="ru-RU" sz="2400" smtClean="0"/>
          </a:p>
        </p:txBody>
      </p:sp>
      <p:pic>
        <p:nvPicPr>
          <p:cNvPr id="15364" name="Picture 7" descr="аттестация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357188"/>
            <a:ext cx="2214562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42938"/>
            <a:ext cx="8229600" cy="60261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000" b="1" u="sng" smtClean="0">
                <a:solidFill>
                  <a:srgbClr val="0000FF"/>
                </a:solidFill>
              </a:rPr>
              <a:t>Оценка результатов государственной итоговой аттестации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2000" b="1" u="sng" smtClean="0"/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/>
              <a:t> При проведении государственной итоговой аттестации в форме ОГЭ используется </a:t>
            </a:r>
            <a:r>
              <a:rPr lang="ru-RU" sz="2000" b="1" u="sng" smtClean="0">
                <a:solidFill>
                  <a:srgbClr val="0000FF"/>
                </a:solidFill>
              </a:rPr>
              <a:t>балльная система оценки</a:t>
            </a:r>
            <a:r>
              <a:rPr lang="ru-RU" sz="2000" b="1" smtClean="0"/>
              <a:t>, а в форме государственного выпускного экзамена – </a:t>
            </a:r>
            <a:r>
              <a:rPr lang="ru-RU" sz="2000" b="1" u="sng" smtClean="0">
                <a:solidFill>
                  <a:srgbClr val="0000FF"/>
                </a:solidFill>
              </a:rPr>
              <a:t>пятибалльная система оценки</a:t>
            </a:r>
            <a:r>
              <a:rPr lang="ru-RU" sz="2000" b="1" smtClean="0">
                <a:solidFill>
                  <a:srgbClr val="0000FF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ru-RU" sz="2000" b="1" smtClean="0"/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/>
              <a:t> Рособрнадзор </a:t>
            </a:r>
            <a:r>
              <a:rPr lang="ru-RU" sz="2000" b="1" u="sng" smtClean="0"/>
              <a:t>ежегодно устанавливает </a:t>
            </a:r>
            <a:r>
              <a:rPr lang="ru-RU" sz="2000" b="1" smtClean="0"/>
              <a:t>по каждому общеобразовательному предмету … </a:t>
            </a:r>
            <a:r>
              <a:rPr lang="ru-RU" sz="2000" b="1" u="sng" smtClean="0"/>
              <a:t>минимальное количество баллов ОГЭ,</a:t>
            </a:r>
            <a:r>
              <a:rPr lang="ru-RU" sz="2000" b="1" smtClean="0"/>
              <a:t> </a:t>
            </a:r>
            <a:r>
              <a:rPr lang="ru-RU" sz="2000" b="1" u="sng" smtClean="0"/>
              <a:t>подтверждающее освоение выпускником основных общеобразовательных программ основного общего образования</a:t>
            </a:r>
            <a:r>
              <a:rPr lang="ru-RU" sz="2000" b="1" smtClean="0"/>
              <a:t> … .</a:t>
            </a:r>
          </a:p>
          <a:p>
            <a:pPr eaLnBrk="1" hangingPunct="1">
              <a:buFont typeface="Wingdings" pitchFamily="2" charset="2"/>
              <a:buNone/>
            </a:pPr>
            <a:endParaRPr lang="ru-RU" sz="2400" b="1" u="sng" smtClean="0"/>
          </a:p>
        </p:txBody>
      </p:sp>
      <p:pic>
        <p:nvPicPr>
          <p:cNvPr id="16387" name="Picture 6" descr="аттестация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4572000"/>
            <a:ext cx="1979613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48680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Минимальные и максимальные баллы ОГЭ</a:t>
            </a:r>
          </a:p>
          <a:p>
            <a:pPr algn="ctr"/>
            <a:r>
              <a:rPr lang="ru-RU" sz="2800" b="1" dirty="0" smtClean="0"/>
              <a:t> в 2024 году</a:t>
            </a:r>
            <a:endParaRPr lang="ru-RU" sz="2800" b="1" dirty="0"/>
          </a:p>
        </p:txBody>
      </p:sp>
      <p:pic>
        <p:nvPicPr>
          <p:cNvPr id="5" name="Picture 6" descr="аттестация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7" y="4878387"/>
            <a:ext cx="1979613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55576" y="1628800"/>
          <a:ext cx="7632848" cy="4780391"/>
        </p:xfrm>
        <a:graphic>
          <a:graphicData uri="http://schemas.openxmlformats.org/drawingml/2006/table">
            <a:tbl>
              <a:tblPr/>
              <a:tblGrid>
                <a:gridCol w="7632848"/>
              </a:tblGrid>
              <a:tr h="392771">
                <a:tc>
                  <a:txBody>
                    <a:bodyPr/>
                    <a:lstStyle/>
                    <a:p>
                      <a:pPr algn="ctr" rtl="0" fontAlgn="b"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Русский язык              </a:t>
                      </a:r>
                      <a:r>
                        <a:rPr lang="ru-RU" sz="2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15 – </a:t>
                      </a:r>
                      <a:r>
                        <a:rPr lang="ru-RU" sz="28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33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1" marR="7861" marT="78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algn="ctr" rtl="0" fontAlgn="b"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математика</a:t>
                      </a:r>
                      <a:r>
                        <a:rPr lang="ru-RU" sz="2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                    8 – 31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1" marR="7861" marT="78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algn="ctr" rtl="0" fontAlgn="b"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биология</a:t>
                      </a:r>
                      <a:r>
                        <a:rPr lang="ru-RU" sz="2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                      13 – </a:t>
                      </a:r>
                      <a:r>
                        <a:rPr lang="ru-RU" sz="28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48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1" marR="7861" marT="78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algn="ctr" rtl="0" fontAlgn="b"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обществознание         </a:t>
                      </a:r>
                      <a:r>
                        <a:rPr lang="ru-RU" sz="2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14 – </a:t>
                      </a:r>
                      <a:r>
                        <a:rPr lang="ru-RU" sz="28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37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1" marR="7861" marT="78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algn="ctr" rtl="0" fontAlgn="b"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физика                         </a:t>
                      </a:r>
                      <a:r>
                        <a:rPr lang="ru-RU" sz="2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11 – </a:t>
                      </a:r>
                      <a:r>
                        <a:rPr lang="ru-RU" sz="28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45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1" marR="7861" marT="78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algn="ctr" rtl="0" fontAlgn="b"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литература                  </a:t>
                      </a:r>
                      <a:r>
                        <a:rPr lang="ru-RU" sz="2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14 – </a:t>
                      </a:r>
                      <a:r>
                        <a:rPr lang="ru-RU" sz="28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37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1" marR="7861" marT="78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algn="ctr" rtl="0" fontAlgn="b"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география                    </a:t>
                      </a:r>
                      <a:r>
                        <a:rPr lang="ru-RU" sz="2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12 – 31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1" marR="7861" marT="78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algn="ctr" rtl="0" fontAlgn="b"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история                        </a:t>
                      </a:r>
                      <a:r>
                        <a:rPr lang="ru-RU" sz="28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11 </a:t>
                      </a:r>
                      <a:r>
                        <a:rPr lang="ru-RU" sz="2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– </a:t>
                      </a:r>
                      <a:r>
                        <a:rPr lang="ru-RU" sz="28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37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1" marR="7861" marT="78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algn="ctr" rtl="0" fontAlgn="b"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химия                            </a:t>
                      </a:r>
                      <a:r>
                        <a:rPr lang="ru-RU" sz="2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10 – 40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1" marR="7861" marT="78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algn="ctr" rtl="0" fontAlgn="b"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иностранный               </a:t>
                      </a:r>
                      <a:r>
                        <a:rPr lang="ru-RU" sz="2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29 – 68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1" marR="7861" marT="78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algn="ctr" rtl="0" fontAlgn="b"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информатика                 </a:t>
                      </a:r>
                      <a:r>
                        <a:rPr lang="ru-RU" sz="2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5 – 19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1" marR="7861" marT="78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42938"/>
            <a:ext cx="8229600" cy="60261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b="1" u="sng" smtClean="0">
                <a:solidFill>
                  <a:srgbClr val="C00000"/>
                </a:solidFill>
              </a:rPr>
              <a:t>Оценка результатов государственной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u="sng" smtClean="0">
                <a:solidFill>
                  <a:srgbClr val="C00000"/>
                </a:solidFill>
              </a:rPr>
              <a:t>итоговой аттестации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2000" b="1" u="sng" smtClean="0"/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/>
              <a:t> Результаты ГИА признаются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u="sng" smtClean="0">
                <a:solidFill>
                  <a:srgbClr val="C00000"/>
                </a:solidFill>
              </a:rPr>
              <a:t>удовлетворительными</a:t>
            </a:r>
            <a:r>
              <a:rPr lang="ru-RU" sz="2400" b="1" smtClean="0"/>
              <a:t>, </a:t>
            </a:r>
            <a:r>
              <a:rPr lang="ru-RU" sz="2000" b="1" smtClean="0"/>
              <a:t>если выпускник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/>
              <a:t>по всем общеобразовательным предметам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/>
              <a:t>при сдаче </a:t>
            </a:r>
            <a:r>
              <a:rPr lang="ru-RU" sz="2000" b="1" smtClean="0">
                <a:solidFill>
                  <a:srgbClr val="0000FF"/>
                </a:solidFill>
              </a:rPr>
              <a:t>ОГЭ</a:t>
            </a:r>
            <a:r>
              <a:rPr lang="ru-RU" sz="2000" b="1" smtClean="0"/>
              <a:t> </a:t>
            </a:r>
            <a:r>
              <a:rPr lang="ru-RU" sz="2400" b="1" smtClean="0">
                <a:solidFill>
                  <a:srgbClr val="C00000"/>
                </a:solidFill>
              </a:rPr>
              <a:t>набрал количество баллов не ниже минимального;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/>
              <a:t>при сдаче </a:t>
            </a:r>
            <a:r>
              <a:rPr lang="ru-RU" sz="2000" b="1" smtClean="0">
                <a:solidFill>
                  <a:srgbClr val="0000FF"/>
                </a:solidFill>
              </a:rPr>
              <a:t>ГВЭ</a:t>
            </a:r>
            <a:r>
              <a:rPr lang="ru-RU" sz="2000" b="1" smtClean="0"/>
              <a:t> </a:t>
            </a:r>
            <a:r>
              <a:rPr lang="ru-RU" sz="2000" b="1" smtClean="0">
                <a:solidFill>
                  <a:srgbClr val="C00000"/>
                </a:solidFill>
              </a:rPr>
              <a:t>получил отметки не ниже удовлетворительной (три балла).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smtClean="0"/>
              <a:t>Полученные результаты в первичных баллах (сумма баллов за правильно выполненные задания экзаменационной работы) РЦОИ переводит в пятибалльную систему оценивания.</a:t>
            </a:r>
          </a:p>
          <a:p>
            <a:pPr eaLnBrk="1" hangingPunct="1">
              <a:buFont typeface="Wingdings" pitchFamily="2" charset="2"/>
              <a:buNone/>
            </a:pPr>
            <a:endParaRPr lang="ru-RU" sz="2400" b="1" u="sng" smtClean="0"/>
          </a:p>
          <a:p>
            <a:pPr eaLnBrk="1" hangingPunct="1">
              <a:buFont typeface="Wingdings" pitchFamily="2" charset="2"/>
              <a:buNone/>
            </a:pPr>
            <a:endParaRPr lang="ru-RU" sz="2000" b="1" smtClean="0"/>
          </a:p>
        </p:txBody>
      </p:sp>
      <p:pic>
        <p:nvPicPr>
          <p:cNvPr id="17411" name="Picture 7" descr="аттестация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500063"/>
            <a:ext cx="2214562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0063"/>
            <a:ext cx="8401050" cy="5857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b="1" dirty="0" smtClean="0"/>
              <a:t>По решению председателя ГЭК повторно допускаются к сдаче ГИА в текущем учебном году по соответствующему учебному предмету </a:t>
            </a:r>
            <a:r>
              <a:rPr lang="ru-RU" sz="2000" b="1" dirty="0" smtClean="0">
                <a:solidFill>
                  <a:srgbClr val="0000FF"/>
                </a:solidFill>
              </a:rPr>
              <a:t>в резервные сроки</a:t>
            </a:r>
            <a:r>
              <a:rPr lang="ru-RU" sz="2000" b="1" dirty="0" smtClean="0"/>
              <a:t>: </a:t>
            </a:r>
          </a:p>
          <a:p>
            <a:pPr eaLnBrk="1" hangingPunct="1">
              <a:buFontTx/>
              <a:buChar char="-"/>
            </a:pPr>
            <a:r>
              <a:rPr lang="ru-RU" sz="2000" b="1" dirty="0" smtClean="0"/>
              <a:t>участники, получившие неудов. результаты не более чем по 2 учебным предметам;</a:t>
            </a:r>
          </a:p>
          <a:p>
            <a:pPr eaLnBrk="1" hangingPunct="1">
              <a:buFontTx/>
              <a:buChar char="-"/>
            </a:pPr>
            <a:r>
              <a:rPr lang="ru-RU" sz="2000" b="1" dirty="0" smtClean="0"/>
              <a:t> не явившиеся на экзамен по уважительной причине;</a:t>
            </a:r>
          </a:p>
          <a:p>
            <a:pPr eaLnBrk="1" hangingPunct="1">
              <a:buFontTx/>
              <a:buChar char="-"/>
            </a:pPr>
            <a:r>
              <a:rPr lang="ru-RU" sz="2000" b="1" dirty="0" smtClean="0"/>
              <a:t>не завершившие экзамен по уважительной причине;</a:t>
            </a:r>
          </a:p>
          <a:p>
            <a:pPr eaLnBrk="1" hangingPunct="1">
              <a:buFontTx/>
              <a:buChar char="-"/>
            </a:pPr>
            <a:r>
              <a:rPr lang="ru-RU" sz="2000" b="1" dirty="0" smtClean="0"/>
              <a:t> те, чьи апелляции были удовлетворены;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dirty="0" smtClean="0"/>
              <a:t>Удовлетворительные результаты ГИА по обязательным и выбранным учебным предметам являются основанием для выдачи  аттестата об основном общем образовании.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sz="1600" dirty="0" smtClean="0">
                <a:solidFill>
                  <a:srgbClr val="C00000"/>
                </a:solidFill>
              </a:rPr>
              <a:t>В</a:t>
            </a:r>
            <a:r>
              <a:rPr lang="ru-RU" sz="1600" b="1" dirty="0" smtClean="0">
                <a:solidFill>
                  <a:srgbClr val="C00000"/>
                </a:solidFill>
              </a:rPr>
              <a:t> аттестат выпускнику выставляются итоговые отметки по русскому языку, математике и двум учебным  предметам, сдаваемым по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выбору обучающегося. Они определяются как среднее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арифметическое годовой и экзаменационной отметок выпускника и  выставляются в аттестат целыми числами в соответствии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с правилами  математического округления.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</a:t>
            </a:r>
          </a:p>
        </p:txBody>
      </p:sp>
      <p:pic>
        <p:nvPicPr>
          <p:cNvPr id="18435" name="Picture 6" descr="аттестация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638" y="4854575"/>
            <a:ext cx="1979613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604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/>
              <a:t>Порядка заполнения, учета и выдачи аттестатов об основном общем и среднем общем образовании и их дубликатов"</a:t>
            </a:r>
            <a:endParaRPr lang="ru-RU" alt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7281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FF0000"/>
                </a:solidFill>
              </a:rPr>
              <a:t>Итоговые отметки за 9 класс: </a:t>
            </a:r>
          </a:p>
          <a:p>
            <a:pPr marL="457200" indent="-457200" algn="just" eaLnBrk="1" hangingPunct="1">
              <a:buFontTx/>
              <a:buChar char="-"/>
              <a:defRPr/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по русскому языку и предметам по выбору </a:t>
            </a:r>
            <a:r>
              <a:rPr lang="ru-RU" altLang="ru-RU" sz="2400" b="1" dirty="0" smtClean="0">
                <a:solidFill>
                  <a:srgbClr val="2D0DB3"/>
                </a:solidFill>
              </a:rPr>
              <a:t>определяются как среднее арифметическое годовой и экзаменационной отметок выпускника. </a:t>
            </a:r>
            <a:endParaRPr lang="ru-RU" altLang="ru-RU" sz="2400" b="1" dirty="0">
              <a:solidFill>
                <a:srgbClr val="2D0DB3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475656" y="3356992"/>
            <a:ext cx="5775325" cy="2843213"/>
            <a:chOff x="900113" y="3038475"/>
            <a:chExt cx="5775325" cy="2843213"/>
          </a:xfrm>
        </p:grpSpPr>
        <p:grpSp>
          <p:nvGrpSpPr>
            <p:cNvPr id="6" name="Группа 5"/>
            <p:cNvGrpSpPr>
              <a:grpSpLocks/>
            </p:cNvGrpSpPr>
            <p:nvPr/>
          </p:nvGrpSpPr>
          <p:grpSpPr bwMode="auto">
            <a:xfrm>
              <a:off x="900113" y="3068638"/>
              <a:ext cx="1936750" cy="1085850"/>
              <a:chOff x="4689109" y="5047266"/>
              <a:chExt cx="2582929" cy="1676343"/>
            </a:xfrm>
          </p:grpSpPr>
          <p:sp>
            <p:nvSpPr>
              <p:cNvPr id="21" name="TextBox 6"/>
              <p:cNvSpPr txBox="1">
                <a:spLocks noChangeArrowheads="1"/>
              </p:cNvSpPr>
              <p:nvPr/>
            </p:nvSpPr>
            <p:spPr bwMode="auto">
              <a:xfrm>
                <a:off x="5650581" y="5047266"/>
                <a:ext cx="673689" cy="1046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altLang="ru-RU" sz="4500" b="1">
                    <a:solidFill>
                      <a:srgbClr val="C00000"/>
                    </a:solidFill>
                  </a:rPr>
                  <a:t>3</a:t>
                </a:r>
              </a:p>
            </p:txBody>
          </p:sp>
          <p:sp>
            <p:nvSpPr>
              <p:cNvPr id="22" name="TextBox 7"/>
              <p:cNvSpPr txBox="1">
                <a:spLocks noChangeArrowheads="1"/>
              </p:cNvSpPr>
              <p:nvPr/>
            </p:nvSpPr>
            <p:spPr bwMode="auto">
              <a:xfrm>
                <a:off x="4689109" y="5861834"/>
                <a:ext cx="2582929" cy="861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altLang="ru-RU" dirty="0"/>
                  <a:t>Русский язык</a:t>
                </a:r>
              </a:p>
              <a:p>
                <a:pPr algn="ctr"/>
                <a:r>
                  <a:rPr lang="ru-RU" altLang="ru-RU" dirty="0">
                    <a:solidFill>
                      <a:srgbClr val="C00000"/>
                    </a:solidFill>
                  </a:rPr>
                  <a:t>годовая отметка</a:t>
                </a:r>
              </a:p>
            </p:txBody>
          </p:sp>
        </p:grpSp>
        <p:grpSp>
          <p:nvGrpSpPr>
            <p:cNvPr id="7" name="Группа 8"/>
            <p:cNvGrpSpPr>
              <a:grpSpLocks/>
            </p:cNvGrpSpPr>
            <p:nvPr/>
          </p:nvGrpSpPr>
          <p:grpSpPr bwMode="auto">
            <a:xfrm>
              <a:off x="3155950" y="3038475"/>
              <a:ext cx="2081213" cy="1533525"/>
              <a:chOff x="4818809" y="3111567"/>
              <a:chExt cx="2773836" cy="2043840"/>
            </a:xfrm>
          </p:grpSpPr>
          <p:sp>
            <p:nvSpPr>
              <p:cNvPr id="19" name="TextBox 9"/>
              <p:cNvSpPr txBox="1">
                <a:spLocks noChangeArrowheads="1"/>
              </p:cNvSpPr>
              <p:nvPr/>
            </p:nvSpPr>
            <p:spPr bwMode="auto">
              <a:xfrm>
                <a:off x="5918626" y="3111567"/>
                <a:ext cx="673689" cy="1046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altLang="ru-RU" sz="4500" b="1">
                    <a:solidFill>
                      <a:srgbClr val="C00000"/>
                    </a:solidFill>
                  </a:rPr>
                  <a:t>4</a:t>
                </a:r>
              </a:p>
            </p:txBody>
          </p:sp>
          <p:sp>
            <p:nvSpPr>
              <p:cNvPr id="20" name="TextBox 10"/>
              <p:cNvSpPr txBox="1">
                <a:spLocks noChangeArrowheads="1"/>
              </p:cNvSpPr>
              <p:nvPr/>
            </p:nvSpPr>
            <p:spPr bwMode="auto">
              <a:xfrm>
                <a:off x="4818809" y="3924300"/>
                <a:ext cx="2773836" cy="1231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altLang="ru-RU" dirty="0"/>
                  <a:t>Русский язык</a:t>
                </a:r>
                <a:br>
                  <a:rPr lang="ru-RU" altLang="ru-RU" dirty="0"/>
                </a:br>
                <a:r>
                  <a:rPr lang="ru-RU" altLang="ru-RU" dirty="0">
                    <a:solidFill>
                      <a:srgbClr val="C00000"/>
                    </a:solidFill>
                  </a:rPr>
                  <a:t>экзаменационная</a:t>
                </a:r>
              </a:p>
              <a:p>
                <a:pPr algn="ctr"/>
                <a:r>
                  <a:rPr lang="ru-RU" altLang="ru-RU" dirty="0">
                    <a:solidFill>
                      <a:srgbClr val="C00000"/>
                    </a:solidFill>
                  </a:rPr>
                  <a:t>отметка</a:t>
                </a:r>
                <a:endParaRPr lang="ru-RU" altLang="ru-RU" dirty="0"/>
              </a:p>
            </p:txBody>
          </p:sp>
        </p:grpSp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>
              <a:off x="2609850" y="3106738"/>
              <a:ext cx="792163" cy="83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4800"/>
                <a:t>+</a:t>
              </a:r>
            </a:p>
          </p:txBody>
        </p:sp>
        <p:sp>
          <p:nvSpPr>
            <p:cNvPr id="9" name="TextBox 3"/>
            <p:cNvSpPr txBox="1">
              <a:spLocks noChangeArrowheads="1"/>
            </p:cNvSpPr>
            <p:nvPr/>
          </p:nvSpPr>
          <p:spPr bwMode="auto">
            <a:xfrm>
              <a:off x="5060950" y="3143250"/>
              <a:ext cx="754063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4000" b="1" dirty="0"/>
                <a:t>=</a:t>
              </a:r>
            </a:p>
          </p:txBody>
        </p:sp>
        <p:sp>
          <p:nvSpPr>
            <p:cNvPr id="10" name="TextBox 11"/>
            <p:cNvSpPr txBox="1">
              <a:spLocks noChangeArrowheads="1"/>
            </p:cNvSpPr>
            <p:nvPr/>
          </p:nvSpPr>
          <p:spPr bwMode="auto">
            <a:xfrm>
              <a:off x="5735638" y="3103563"/>
              <a:ext cx="939800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4800" b="1" dirty="0"/>
                <a:t>7</a:t>
              </a:r>
            </a:p>
          </p:txBody>
        </p:sp>
        <p:grpSp>
          <p:nvGrpSpPr>
            <p:cNvPr id="11" name="Группа 14"/>
            <p:cNvGrpSpPr>
              <a:grpSpLocks/>
            </p:cNvGrpSpPr>
            <p:nvPr/>
          </p:nvGrpSpPr>
          <p:grpSpPr bwMode="auto">
            <a:xfrm>
              <a:off x="2536825" y="4603750"/>
              <a:ext cx="1998663" cy="730250"/>
              <a:chOff x="6718597" y="4885018"/>
              <a:chExt cx="2420216" cy="973090"/>
            </a:xfrm>
          </p:grpSpPr>
          <p:grpSp>
            <p:nvGrpSpPr>
              <p:cNvPr id="14" name="Группа 15"/>
              <p:cNvGrpSpPr>
                <a:grpSpLocks/>
              </p:cNvGrpSpPr>
              <p:nvPr/>
            </p:nvGrpSpPr>
            <p:grpSpPr bwMode="auto">
              <a:xfrm>
                <a:off x="6718597" y="4885018"/>
                <a:ext cx="1088763" cy="973090"/>
                <a:chOff x="6718597" y="4885018"/>
                <a:chExt cx="1088763" cy="973090"/>
              </a:xfrm>
            </p:grpSpPr>
            <p:sp>
              <p:nvSpPr>
                <p:cNvPr id="16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6753225" y="4885018"/>
                  <a:ext cx="1054135" cy="553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altLang="ru-RU" sz="2100"/>
                    <a:t>3 + 4</a:t>
                  </a:r>
                </a:p>
              </p:txBody>
            </p: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flipV="1">
                  <a:off x="6718597" y="5333486"/>
                  <a:ext cx="961166" cy="296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7030063" y="5304111"/>
                  <a:ext cx="444994" cy="553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altLang="ru-RU" sz="2100"/>
                    <a:t>2</a:t>
                  </a:r>
                </a:p>
              </p:txBody>
            </p:sp>
          </p:grpSp>
          <p:sp>
            <p:nvSpPr>
              <p:cNvPr id="15" name="TextBox 16"/>
              <p:cNvSpPr txBox="1">
                <a:spLocks noChangeArrowheads="1"/>
              </p:cNvSpPr>
              <p:nvPr/>
            </p:nvSpPr>
            <p:spPr bwMode="auto">
              <a:xfrm>
                <a:off x="7674309" y="5102512"/>
                <a:ext cx="1464504" cy="553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altLang="ru-RU" sz="2100"/>
                  <a:t>= 3,5 = </a:t>
                </a:r>
              </a:p>
            </p:txBody>
          </p:sp>
        </p:grpSp>
        <p:sp>
          <p:nvSpPr>
            <p:cNvPr id="12" name="TextBox 20"/>
            <p:cNvSpPr txBox="1">
              <a:spLocks noChangeArrowheads="1"/>
            </p:cNvSpPr>
            <p:nvPr/>
          </p:nvSpPr>
          <p:spPr bwMode="auto">
            <a:xfrm>
              <a:off x="4283075" y="4570413"/>
              <a:ext cx="506413" cy="78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4500" b="1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3" name="TextBox 22"/>
            <p:cNvSpPr txBox="1">
              <a:spLocks noChangeArrowheads="1"/>
            </p:cNvSpPr>
            <p:nvPr/>
          </p:nvSpPr>
          <p:spPr bwMode="auto">
            <a:xfrm>
              <a:off x="3886200" y="5235575"/>
              <a:ext cx="203835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/>
                <a:t>итоговая отметка</a:t>
              </a:r>
            </a:p>
            <a:p>
              <a:pPr algn="ctr"/>
              <a:r>
                <a:rPr lang="ru-RU" altLang="ru-RU"/>
                <a:t>в аттестате</a:t>
              </a:r>
            </a:p>
          </p:txBody>
        </p:sp>
      </p:grp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42938" y="342900"/>
            <a:ext cx="799306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3" tIns="45667" rIns="91333" bIns="45667">
            <a:spAutoFit/>
          </a:bodyPr>
          <a:lstStyle/>
          <a:p>
            <a:pPr algn="ctr" eaLnBrk="1" hangingPunct="1">
              <a:defRPr/>
            </a:pPr>
            <a:r>
              <a:rPr lang="ru-RU" altLang="ru-RU" sz="2800" b="1" dirty="0">
                <a:solidFill>
                  <a:srgbClr val="FF0000"/>
                </a:solidFill>
                <a:latin typeface="Arial" charset="0"/>
              </a:rPr>
              <a:t>Итоговые отметки за 9 класс: </a:t>
            </a:r>
          </a:p>
          <a:p>
            <a:pPr marL="457200" indent="-457200" algn="just" eaLnBrk="1" hangingPunct="1">
              <a:buFontTx/>
              <a:buChar char="-"/>
              <a:defRPr/>
            </a:pPr>
            <a:r>
              <a:rPr lang="ru-RU" alt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по математике </a:t>
            </a:r>
            <a:r>
              <a:rPr lang="ru-RU" altLang="ru-RU" sz="2800" b="1" dirty="0">
                <a:solidFill>
                  <a:srgbClr val="2D0DB3"/>
                </a:solidFill>
                <a:latin typeface="+mn-lt"/>
              </a:rPr>
              <a:t>– среднее арифметическое годовой отметки по алгебре, геометрии и экзаменационной отметки. </a:t>
            </a:r>
          </a:p>
          <a:p>
            <a:pPr algn="ctr" eaLnBrk="1" hangingPunct="1">
              <a:defRPr/>
            </a:pPr>
            <a:r>
              <a:rPr lang="ru-RU" altLang="ru-RU" sz="2800" b="1" dirty="0">
                <a:solidFill>
                  <a:srgbClr val="FF0000"/>
                </a:solidFill>
                <a:latin typeface="+mn-lt"/>
              </a:rPr>
              <a:t>В аттестате запись предмета – </a:t>
            </a:r>
            <a:r>
              <a:rPr lang="ru-RU" altLang="ru-RU" sz="2800" b="1" dirty="0" smtClean="0">
                <a:solidFill>
                  <a:srgbClr val="FF0000"/>
                </a:solidFill>
                <a:latin typeface="+mn-lt"/>
              </a:rPr>
              <a:t>математика</a:t>
            </a:r>
            <a:endParaRPr lang="ru-RU" altLang="ru-RU" sz="28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39552" y="1484784"/>
            <a:ext cx="8312150" cy="5267325"/>
            <a:chOff x="442913" y="1196975"/>
            <a:chExt cx="8312150" cy="5267325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1260805" y="3044825"/>
              <a:ext cx="505232" cy="784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4500" b="1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539750" y="3655722"/>
              <a:ext cx="1937064" cy="64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dirty="0"/>
                <a:t>алгебра</a:t>
              </a:r>
            </a:p>
            <a:p>
              <a:pPr algn="ctr"/>
              <a:r>
                <a:rPr lang="ru-RU" altLang="ru-RU" dirty="0">
                  <a:solidFill>
                    <a:srgbClr val="C00000"/>
                  </a:solidFill>
                </a:rPr>
                <a:t>годовая отметка</a:t>
              </a:r>
            </a:p>
          </p:txBody>
        </p:sp>
        <p:sp>
          <p:nvSpPr>
            <p:cNvPr id="8" name="TextBox 20"/>
            <p:cNvSpPr txBox="1">
              <a:spLocks noChangeArrowheads="1"/>
            </p:cNvSpPr>
            <p:nvPr/>
          </p:nvSpPr>
          <p:spPr bwMode="auto">
            <a:xfrm>
              <a:off x="2921680" y="5274695"/>
              <a:ext cx="505232" cy="784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4500" b="1"/>
                <a:t>3</a:t>
              </a:r>
            </a:p>
          </p:txBody>
        </p:sp>
        <p:sp>
          <p:nvSpPr>
            <p:cNvPr id="9" name="TextBox 23"/>
            <p:cNvSpPr txBox="1">
              <a:spLocks noChangeArrowheads="1"/>
            </p:cNvSpPr>
            <p:nvPr/>
          </p:nvSpPr>
          <p:spPr bwMode="auto">
            <a:xfrm>
              <a:off x="4184389" y="4751187"/>
              <a:ext cx="986099" cy="784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4500" b="1">
                  <a:solidFill>
                    <a:srgbClr val="C00000"/>
                  </a:solidFill>
                </a:rPr>
                <a:t>3,6</a:t>
              </a: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124700" y="3074988"/>
              <a:ext cx="494263" cy="784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4500" b="1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2373313" y="3648352"/>
              <a:ext cx="1924050" cy="645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/>
                <a:t>геометрия</a:t>
              </a:r>
            </a:p>
            <a:p>
              <a:pPr algn="ctr"/>
              <a:r>
                <a:rPr lang="ru-RU" altLang="ru-RU">
                  <a:solidFill>
                    <a:srgbClr val="FF0000"/>
                  </a:solidFill>
                </a:rPr>
                <a:t>годовая отметка</a:t>
              </a:r>
            </a:p>
          </p:txBody>
        </p: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5031258" y="3090863"/>
              <a:ext cx="494476" cy="805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4500" b="1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3" name="TextBox 15"/>
            <p:cNvSpPr txBox="1">
              <a:spLocks noChangeArrowheads="1"/>
            </p:cNvSpPr>
            <p:nvPr/>
          </p:nvSpPr>
          <p:spPr bwMode="auto">
            <a:xfrm>
              <a:off x="4262438" y="3680417"/>
              <a:ext cx="2130425" cy="947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dirty="0"/>
                <a:t>математика</a:t>
              </a:r>
            </a:p>
            <a:p>
              <a:pPr algn="ctr"/>
              <a:r>
                <a:rPr lang="ru-RU" altLang="ru-RU" dirty="0">
                  <a:solidFill>
                    <a:srgbClr val="FF0000"/>
                  </a:solidFill>
                </a:rPr>
                <a:t>экзаменационная</a:t>
              </a:r>
            </a:p>
            <a:p>
              <a:pPr algn="ctr"/>
              <a:r>
                <a:rPr lang="ru-RU" altLang="ru-RU" dirty="0">
                  <a:solidFill>
                    <a:srgbClr val="FF0000"/>
                  </a:solidFill>
                </a:rPr>
                <a:t> отметка</a:t>
              </a:r>
            </a:p>
          </p:txBody>
        </p:sp>
        <p:sp>
          <p:nvSpPr>
            <p:cNvPr id="14" name="Rectangle 3"/>
            <p:cNvSpPr txBox="1">
              <a:spLocks noChangeArrowheads="1"/>
            </p:cNvSpPr>
            <p:nvPr/>
          </p:nvSpPr>
          <p:spPr bwMode="auto">
            <a:xfrm>
              <a:off x="504825" y="1238250"/>
              <a:ext cx="8243888" cy="51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</a:pPr>
              <a:r>
                <a:rPr lang="ru-RU" altLang="ru-RU" sz="3200">
                  <a:solidFill>
                    <a:schemeClr val="accent2"/>
                  </a:solidFill>
                  <a:latin typeface="Times New Roman" pitchFamily="18" charset="0"/>
                </a:rPr>
                <a:t>   </a:t>
              </a:r>
              <a:endParaRPr lang="ru-RU" altLang="ru-RU" sz="3200">
                <a:latin typeface="Times New Roman" pitchFamily="18" charset="0"/>
              </a:endParaRPr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509588" y="1279525"/>
              <a:ext cx="8245475" cy="51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</a:pPr>
              <a:r>
                <a:rPr lang="ru-RU" altLang="ru-RU" sz="3200">
                  <a:solidFill>
                    <a:schemeClr val="accent2"/>
                  </a:solidFill>
                  <a:latin typeface="Times New Roman" pitchFamily="18" charset="0"/>
                </a:rPr>
                <a:t>   </a:t>
              </a:r>
              <a:endParaRPr lang="ru-RU" altLang="ru-RU" sz="3200">
                <a:latin typeface="Times New Roman" pitchFamily="18" charset="0"/>
              </a:endParaRPr>
            </a:p>
          </p:txBody>
        </p:sp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>
              <a:off x="463550" y="1219200"/>
              <a:ext cx="8245475" cy="51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</a:pPr>
              <a:r>
                <a:rPr lang="ru-RU" altLang="ru-RU" sz="3200">
                  <a:solidFill>
                    <a:schemeClr val="accent2"/>
                  </a:solidFill>
                  <a:latin typeface="Times New Roman" pitchFamily="18" charset="0"/>
                </a:rPr>
                <a:t>   </a:t>
              </a:r>
              <a:endParaRPr lang="ru-RU" altLang="ru-RU" sz="3200">
                <a:latin typeface="Times New Roman" pitchFamily="18" charset="0"/>
              </a:endParaRPr>
            </a:p>
          </p:txBody>
        </p:sp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442913" y="1196975"/>
              <a:ext cx="8243887" cy="51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</a:pPr>
              <a:r>
                <a:rPr lang="ru-RU" altLang="ru-RU" sz="3200">
                  <a:solidFill>
                    <a:schemeClr val="accent2"/>
                  </a:solidFill>
                  <a:latin typeface="Times New Roman" pitchFamily="18" charset="0"/>
                </a:rPr>
                <a:t>   </a:t>
              </a:r>
              <a:endParaRPr lang="ru-RU" altLang="ru-RU" sz="3200">
                <a:latin typeface="Times New Roman" pitchFamily="18" charset="0"/>
              </a:endParaRPr>
            </a:p>
          </p:txBody>
        </p:sp>
        <p:sp>
          <p:nvSpPr>
            <p:cNvPr id="18" name="TextBox 11"/>
            <p:cNvSpPr txBox="1">
              <a:spLocks noChangeArrowheads="1"/>
            </p:cNvSpPr>
            <p:nvPr/>
          </p:nvSpPr>
          <p:spPr bwMode="auto">
            <a:xfrm>
              <a:off x="2168525" y="3038475"/>
              <a:ext cx="792163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4800"/>
                <a:t>+</a:t>
              </a:r>
            </a:p>
          </p:txBody>
        </p:sp>
        <p:sp>
          <p:nvSpPr>
            <p:cNvPr id="19" name="TextBox 12"/>
            <p:cNvSpPr txBox="1">
              <a:spLocks noChangeArrowheads="1"/>
            </p:cNvSpPr>
            <p:nvPr/>
          </p:nvSpPr>
          <p:spPr bwMode="auto">
            <a:xfrm>
              <a:off x="4141788" y="3122613"/>
              <a:ext cx="790575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4800"/>
                <a:t>+</a:t>
              </a:r>
            </a:p>
          </p:txBody>
        </p:sp>
        <p:sp>
          <p:nvSpPr>
            <p:cNvPr id="20" name="TextBox 16"/>
            <p:cNvSpPr txBox="1">
              <a:spLocks noChangeArrowheads="1"/>
            </p:cNvSpPr>
            <p:nvPr/>
          </p:nvSpPr>
          <p:spPr bwMode="auto">
            <a:xfrm>
              <a:off x="5791200" y="3187700"/>
              <a:ext cx="754063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4000" b="1"/>
                <a:t>=</a:t>
              </a:r>
            </a:p>
          </p:txBody>
        </p:sp>
        <p:sp>
          <p:nvSpPr>
            <p:cNvPr id="21" name="TextBox 17"/>
            <p:cNvSpPr txBox="1">
              <a:spLocks noChangeArrowheads="1"/>
            </p:cNvSpPr>
            <p:nvPr/>
          </p:nvSpPr>
          <p:spPr bwMode="auto">
            <a:xfrm>
              <a:off x="6399213" y="3179763"/>
              <a:ext cx="754062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4000" b="1"/>
                <a:t>11</a:t>
              </a:r>
            </a:p>
          </p:txBody>
        </p:sp>
        <p:sp>
          <p:nvSpPr>
            <p:cNvPr id="22" name="TextBox 18"/>
            <p:cNvSpPr txBox="1">
              <a:spLocks noChangeArrowheads="1"/>
            </p:cNvSpPr>
            <p:nvPr/>
          </p:nvSpPr>
          <p:spPr bwMode="auto">
            <a:xfrm>
              <a:off x="2747963" y="4540250"/>
              <a:ext cx="754062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4000" b="1"/>
                <a:t>11</a:t>
              </a: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2563813" y="5187950"/>
              <a:ext cx="105568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1"/>
            <p:cNvSpPr txBox="1">
              <a:spLocks noChangeArrowheads="1"/>
            </p:cNvSpPr>
            <p:nvPr/>
          </p:nvSpPr>
          <p:spPr bwMode="auto">
            <a:xfrm>
              <a:off x="3713163" y="4829175"/>
              <a:ext cx="754062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4000" b="1"/>
                <a:t>=</a:t>
              </a:r>
            </a:p>
          </p:txBody>
        </p:sp>
        <p:sp>
          <p:nvSpPr>
            <p:cNvPr id="25" name="TextBox 22"/>
            <p:cNvSpPr txBox="1">
              <a:spLocks noChangeArrowheads="1"/>
            </p:cNvSpPr>
            <p:nvPr/>
          </p:nvSpPr>
          <p:spPr bwMode="auto">
            <a:xfrm>
              <a:off x="3582988" y="4852988"/>
              <a:ext cx="754062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4000" b="1"/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3582988" y="4852988"/>
              <a:ext cx="754062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4000" b="1"/>
            </a:p>
          </p:txBody>
        </p:sp>
        <p:sp>
          <p:nvSpPr>
            <p:cNvPr id="27" name="TextBox 27"/>
            <p:cNvSpPr txBox="1">
              <a:spLocks noChangeArrowheads="1"/>
            </p:cNvSpPr>
            <p:nvPr/>
          </p:nvSpPr>
          <p:spPr bwMode="auto">
            <a:xfrm>
              <a:off x="3589338" y="4894263"/>
              <a:ext cx="754062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4000" b="1"/>
            </a:p>
          </p:txBody>
        </p:sp>
        <p:sp>
          <p:nvSpPr>
            <p:cNvPr id="28" name="TextBox 29"/>
            <p:cNvSpPr txBox="1">
              <a:spLocks noChangeArrowheads="1"/>
            </p:cNvSpPr>
            <p:nvPr/>
          </p:nvSpPr>
          <p:spPr bwMode="auto">
            <a:xfrm>
              <a:off x="3543300" y="4835525"/>
              <a:ext cx="754063" cy="70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4000" b="1"/>
            </a:p>
          </p:txBody>
        </p:sp>
        <p:sp>
          <p:nvSpPr>
            <p:cNvPr id="29" name="TextBox 31"/>
            <p:cNvSpPr txBox="1">
              <a:spLocks noChangeArrowheads="1"/>
            </p:cNvSpPr>
            <p:nvPr/>
          </p:nvSpPr>
          <p:spPr bwMode="auto">
            <a:xfrm>
              <a:off x="3521075" y="4811713"/>
              <a:ext cx="754063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4000" b="1"/>
            </a:p>
          </p:txBody>
        </p:sp>
        <p:sp>
          <p:nvSpPr>
            <p:cNvPr id="30" name="TextBox 32"/>
            <p:cNvSpPr txBox="1">
              <a:spLocks noChangeArrowheads="1"/>
            </p:cNvSpPr>
            <p:nvPr/>
          </p:nvSpPr>
          <p:spPr bwMode="auto">
            <a:xfrm>
              <a:off x="5129213" y="4810125"/>
              <a:ext cx="544512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4800"/>
                <a:t>=</a:t>
              </a:r>
            </a:p>
          </p:txBody>
        </p:sp>
        <p:sp>
          <p:nvSpPr>
            <p:cNvPr id="31" name="TextBox 33"/>
            <p:cNvSpPr txBox="1">
              <a:spLocks noChangeArrowheads="1"/>
            </p:cNvSpPr>
            <p:nvPr/>
          </p:nvSpPr>
          <p:spPr bwMode="auto">
            <a:xfrm>
              <a:off x="5756275" y="4751388"/>
              <a:ext cx="749300" cy="78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4500" b="1">
                  <a:solidFill>
                    <a:srgbClr val="C00000"/>
                  </a:solidFill>
                </a:rPr>
                <a:t>4</a:t>
              </a:r>
            </a:p>
          </p:txBody>
        </p:sp>
      </p:grp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857250"/>
            <a:ext cx="6411913" cy="13509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Государственная итоговая аттестация (ГИА) проводится в соответствии с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36838"/>
            <a:ext cx="8229600" cy="3671887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AutoNum type="arabicPeriod"/>
            </a:pPr>
            <a:r>
              <a:rPr lang="ru-RU" sz="2400" dirty="0" smtClean="0"/>
              <a:t>Законом Российской Федерации «Об образовании РФ» от 29 декабря 2012 года № 273 с изменениями и дополнениями</a:t>
            </a:r>
          </a:p>
          <a:p>
            <a:pPr marL="514350" indent="-514350" eaLnBrk="1" hangingPunct="1">
              <a:buFont typeface="Wingdings" pitchFamily="2" charset="2"/>
              <a:buAutoNum type="arabicPeriod"/>
            </a:pPr>
            <a:r>
              <a:rPr lang="ru-RU" sz="2400" dirty="0" smtClean="0"/>
              <a:t>Приказом от 07.11.2018 года № 189/1513 </a:t>
            </a:r>
            <a:br>
              <a:rPr lang="ru-RU" sz="2400" dirty="0" smtClean="0"/>
            </a:br>
            <a:r>
              <a:rPr lang="ru-RU" sz="2400" dirty="0" smtClean="0"/>
              <a:t>(зарегистрирован Министерством юстиции РФ 10.12.2018г.)</a:t>
            </a:r>
            <a:r>
              <a:rPr lang="ru-RU" sz="2400" dirty="0" smtClean="0">
                <a:solidFill>
                  <a:srgbClr val="C00000"/>
                </a:solidFill>
              </a:rPr>
              <a:t> «Об утверждении Порядка проведения государственной итоговой аттестации по образовательным программам основного общего образования»</a:t>
            </a:r>
          </a:p>
          <a:p>
            <a:pPr marL="514350" indent="-514350" eaLnBrk="1" hangingPunct="1">
              <a:buFont typeface="Wingdings" pitchFamily="2" charset="2"/>
              <a:buAutoNum type="arabicPeriod"/>
            </a:pPr>
            <a:endParaRPr lang="ru-RU" sz="2800" b="1" dirty="0" smtClean="0"/>
          </a:p>
          <a:p>
            <a:pPr marL="514350" indent="-514350" eaLnBrk="1" hangingPunct="1">
              <a:buFont typeface="Wingdings" pitchFamily="2" charset="2"/>
              <a:buAutoNum type="arabicPeriod"/>
            </a:pPr>
            <a:endParaRPr lang="ru-RU" sz="2800" dirty="0" smtClean="0"/>
          </a:p>
          <a:p>
            <a:pPr marL="514350" indent="-514350" eaLnBrk="1" hangingPunct="1">
              <a:buFont typeface="Wingdings" pitchFamily="2" charset="2"/>
              <a:buAutoNum type="arabicPeriod"/>
            </a:pPr>
            <a:endParaRPr lang="ru-RU" sz="2800" dirty="0" smtClean="0"/>
          </a:p>
        </p:txBody>
      </p:sp>
      <p:pic>
        <p:nvPicPr>
          <p:cNvPr id="4100" name="Picture 6" descr="аттестация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00063"/>
            <a:ext cx="1979612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214438" y="571500"/>
            <a:ext cx="7019925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АТТЕСТАТ С ОТЛИЧИЕМ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00063" y="1214438"/>
            <a:ext cx="8143875" cy="501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3" tIns="45667" rIns="91333" bIns="45667">
            <a:spAutoFit/>
          </a:bodyPr>
          <a:lstStyle/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FF0000"/>
                </a:solidFill>
                <a:latin typeface="+mn-lt"/>
              </a:rPr>
              <a:t>Аттестат об </a:t>
            </a:r>
            <a:r>
              <a:rPr lang="ru-RU" altLang="ru-RU" sz="3200" b="1" dirty="0">
                <a:solidFill>
                  <a:srgbClr val="000099"/>
                </a:solidFill>
                <a:latin typeface="+mn-lt"/>
              </a:rPr>
              <a:t> основном общем </a:t>
            </a:r>
            <a:r>
              <a:rPr lang="ru-RU" altLang="ru-RU" sz="3200" b="1" dirty="0" smtClean="0">
                <a:solidFill>
                  <a:srgbClr val="000099"/>
                </a:solidFill>
                <a:latin typeface="+mn-lt"/>
              </a:rPr>
              <a:t>образовании  </a:t>
            </a:r>
            <a:r>
              <a:rPr lang="ru-RU" altLang="ru-RU" sz="3200" b="1" dirty="0">
                <a:solidFill>
                  <a:srgbClr val="FF0000"/>
                </a:solidFill>
                <a:latin typeface="+mn-lt"/>
              </a:rPr>
              <a:t>с </a:t>
            </a:r>
            <a:r>
              <a:rPr lang="ru-RU" altLang="ru-RU" sz="3200" b="1" dirty="0" smtClean="0">
                <a:solidFill>
                  <a:srgbClr val="FF0000"/>
                </a:solidFill>
                <a:latin typeface="+mn-lt"/>
              </a:rPr>
              <a:t>отличием</a:t>
            </a:r>
          </a:p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2D0DB3"/>
                </a:solidFill>
                <a:latin typeface="+mn-lt"/>
              </a:rPr>
              <a:t>выдается выпускникам  </a:t>
            </a:r>
            <a:r>
              <a:rPr lang="ru-RU" altLang="ru-RU" sz="3200" b="1" dirty="0">
                <a:solidFill>
                  <a:srgbClr val="2D0DB3"/>
                </a:solidFill>
                <a:latin typeface="+mn-lt"/>
              </a:rPr>
              <a:t>9 класса, </a:t>
            </a:r>
            <a:r>
              <a:rPr lang="ru-RU" altLang="ru-RU" sz="3200" b="1" dirty="0">
                <a:solidFill>
                  <a:srgbClr val="000099"/>
                </a:solidFill>
                <a:latin typeface="+mn-lt"/>
              </a:rPr>
              <a:t>завершившим обучение по </a:t>
            </a:r>
            <a:r>
              <a:rPr lang="ru-RU" altLang="ru-RU" sz="3200" b="1" dirty="0" smtClean="0">
                <a:solidFill>
                  <a:srgbClr val="000099"/>
                </a:solidFill>
                <a:latin typeface="+mn-lt"/>
              </a:rPr>
              <a:t>образовательным </a:t>
            </a:r>
            <a:r>
              <a:rPr lang="ru-RU" altLang="ru-RU" sz="3200" b="1" dirty="0">
                <a:solidFill>
                  <a:srgbClr val="000099"/>
                </a:solidFill>
                <a:latin typeface="+mn-lt"/>
              </a:rPr>
              <a:t>программам </a:t>
            </a:r>
          </a:p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000099"/>
                </a:solidFill>
                <a:latin typeface="+mn-lt"/>
              </a:rPr>
              <a:t>основного общего образования (5-9),</a:t>
            </a:r>
          </a:p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000099"/>
                </a:solidFill>
                <a:latin typeface="+mn-lt"/>
              </a:rPr>
              <a:t> успешно прошедшим ГИА,</a:t>
            </a:r>
            <a:r>
              <a:rPr lang="ru-RU" altLang="ru-RU" sz="1000" b="1" dirty="0">
                <a:solidFill>
                  <a:srgbClr val="000099"/>
                </a:solidFill>
                <a:latin typeface="+mn-lt"/>
              </a:rPr>
              <a:t>  </a:t>
            </a:r>
            <a:r>
              <a:rPr lang="ru-RU" altLang="ru-RU" sz="3200" b="1" dirty="0">
                <a:solidFill>
                  <a:srgbClr val="000099"/>
                </a:solidFill>
                <a:latin typeface="+mn-lt"/>
              </a:rPr>
              <a:t>имеющим </a:t>
            </a:r>
            <a:r>
              <a:rPr lang="ru-RU" altLang="ru-RU" sz="3200" b="1" dirty="0">
                <a:solidFill>
                  <a:srgbClr val="FF0000"/>
                </a:solidFill>
                <a:latin typeface="+mn-lt"/>
              </a:rPr>
              <a:t>итоговые отметки «отлично» по всем учебным предметам учебного плана (5-9)</a:t>
            </a:r>
            <a:endParaRPr lang="ru-RU" altLang="ru-RU" sz="3200" b="1" dirty="0">
              <a:solidFill>
                <a:srgbClr val="2D0DB3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42938"/>
            <a:ext cx="8229600" cy="5665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 smtClean="0">
                <a:solidFill>
                  <a:srgbClr val="C00000"/>
                </a:solidFill>
              </a:rPr>
              <a:t> Выпускникам,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 smtClean="0"/>
              <a:t>не завершившим основного общего образования,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 smtClean="0"/>
              <a:t>не прошедшим государственной итоговой аттестации или получившим на ГИА неудовлетворительные результаты по учебным предметам,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 smtClean="0"/>
              <a:t>либо получившим повторно неудовлетворительный результат по одному из этих предметов на ГИА в дополнительные сроки,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b="1" smtClean="0">
                <a:solidFill>
                  <a:srgbClr val="0000FF"/>
                </a:solidFill>
              </a:rPr>
              <a:t>будет предложено пройти обучение в 9 классе повторно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/>
              <a:t>и им предоставляется право пройти государственную итоговую аттестацию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u="sng" smtClean="0">
                <a:solidFill>
                  <a:srgbClr val="C00000"/>
                </a:solidFill>
              </a:rPr>
              <a:t>не ранее чем через год в сроки и в формах,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/>
              <a:t>установленных настоящим Порядком.</a:t>
            </a:r>
            <a:r>
              <a:rPr lang="ru-RU" sz="2200" b="1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b="1" smtClean="0">
                <a:solidFill>
                  <a:srgbClr val="0000FF"/>
                </a:solidFill>
              </a:rPr>
              <a:t>Или будет предложено пройти обучение в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b="1" smtClean="0">
                <a:solidFill>
                  <a:srgbClr val="0000FF"/>
                </a:solidFill>
              </a:rPr>
              <a:t>другой форме образования.</a:t>
            </a:r>
          </a:p>
          <a:p>
            <a:pPr eaLnBrk="1" hangingPunct="1">
              <a:buFont typeface="Wingdings" pitchFamily="2" charset="2"/>
              <a:buNone/>
            </a:pPr>
            <a:endParaRPr lang="ru-RU" sz="2200" b="1" smtClean="0"/>
          </a:p>
        </p:txBody>
      </p:sp>
      <p:pic>
        <p:nvPicPr>
          <p:cNvPr id="19459" name="Picture 7" descr="аттестация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4572000"/>
            <a:ext cx="2214562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750" y="620713"/>
            <a:ext cx="7993063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</a:rPr>
              <a:t>Образовательная траектория</a:t>
            </a:r>
          </a:p>
          <a:p>
            <a:pPr algn="ctr">
              <a:defRPr/>
            </a:pPr>
            <a:endParaRPr lang="ru-RU" sz="3600" b="1" dirty="0">
              <a:solidFill>
                <a:srgbClr val="FF0000"/>
              </a:solidFill>
            </a:endParaRPr>
          </a:p>
          <a:p>
            <a:pPr marL="742950" indent="-742950">
              <a:buFontTx/>
              <a:buAutoNum type="arabicPeriod"/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ПМАОУ «СОШ №7»– </a:t>
            </a:r>
            <a:r>
              <a:rPr lang="ru-RU" sz="3600" b="1" dirty="0">
                <a:solidFill>
                  <a:srgbClr val="002060"/>
                </a:solidFill>
              </a:rPr>
              <a:t>профильные </a:t>
            </a:r>
            <a:r>
              <a:rPr lang="ru-RU" sz="3600" b="1" dirty="0" smtClean="0">
                <a:solidFill>
                  <a:srgbClr val="002060"/>
                </a:solidFill>
              </a:rPr>
              <a:t>классы;</a:t>
            </a:r>
            <a:endParaRPr lang="ru-RU" sz="3600" b="1" dirty="0">
              <a:solidFill>
                <a:srgbClr val="002060"/>
              </a:solidFill>
            </a:endParaRPr>
          </a:p>
          <a:p>
            <a:pPr marL="742950" indent="-742950">
              <a:buFontTx/>
              <a:buAutoNum type="arabicPeriod"/>
              <a:defRPr/>
            </a:pPr>
            <a:r>
              <a:rPr lang="ru-RU" sz="3600" b="1" dirty="0">
                <a:solidFill>
                  <a:srgbClr val="002060"/>
                </a:solidFill>
              </a:rPr>
              <a:t> Другие школы;</a:t>
            </a:r>
          </a:p>
          <a:p>
            <a:pPr marL="742950" indent="-742950">
              <a:buFontTx/>
              <a:buAutoNum type="arabicPeriod"/>
              <a:defRPr/>
            </a:pPr>
            <a:r>
              <a:rPr lang="ru-RU" sz="3600" b="1" dirty="0">
                <a:solidFill>
                  <a:srgbClr val="002060"/>
                </a:solidFill>
              </a:rPr>
              <a:t> Учреждения СПО.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750" y="381000"/>
            <a:ext cx="8348663" cy="184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Алгоритм принятия решения.</a:t>
            </a:r>
          </a:p>
          <a:p>
            <a:pPr marL="257175" indent="-257175">
              <a:buFontTx/>
              <a:buAutoNum type="arabicPlain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шаг. Анализ желания, возможности и способностей ребенка.</a:t>
            </a:r>
          </a:p>
          <a:p>
            <a:pPr marL="257175" indent="-257175">
              <a:buFontTx/>
              <a:buAutoNum type="arabicPlain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шаг.  Определение направления (гуманитарное, техническое, естественно-научное и т.д.)</a:t>
            </a:r>
          </a:p>
          <a:p>
            <a:pPr marL="257175" indent="-257175">
              <a:buFontTx/>
              <a:buAutoNum type="arabicPlain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шаг. Планирование и определение образовательного маршрута.</a:t>
            </a:r>
          </a:p>
          <a:p>
            <a:pPr>
              <a:defRPr/>
            </a:pPr>
            <a:r>
              <a:rPr lang="ru-RU" dirty="0"/>
              <a:t>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83568" y="2060848"/>
            <a:ext cx="7992988" cy="4018081"/>
            <a:chOff x="684213" y="1844675"/>
            <a:chExt cx="7992988" cy="4018081"/>
          </a:xfrm>
        </p:grpSpPr>
        <p:cxnSp>
          <p:nvCxnSpPr>
            <p:cNvPr id="5" name="Прямая со стрелкой 4"/>
            <p:cNvCxnSpPr/>
            <p:nvPr/>
          </p:nvCxnSpPr>
          <p:spPr>
            <a:xfrm>
              <a:off x="2339975" y="1914525"/>
              <a:ext cx="0" cy="2889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/>
            <p:cNvSpPr/>
            <p:nvPr/>
          </p:nvSpPr>
          <p:spPr>
            <a:xfrm>
              <a:off x="684213" y="2674938"/>
              <a:ext cx="3098800" cy="12525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Учреждения СПО: </a:t>
              </a:r>
            </a:p>
            <a:p>
              <a:pPr marL="214313" indent="-214313" algn="ctr">
                <a:buFontTx/>
                <a:buChar char="-"/>
                <a:defRPr/>
              </a:pPr>
              <a:r>
                <a:rPr lang="ru-RU" sz="20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направление;</a:t>
              </a:r>
            </a:p>
            <a:p>
              <a:pPr marL="214313" indent="-214313" algn="ctr">
                <a:buFontTx/>
                <a:buChar char="-"/>
                <a:defRPr/>
              </a:pPr>
              <a:r>
                <a:rPr lang="ru-RU" sz="20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специальность;</a:t>
              </a:r>
            </a:p>
            <a:p>
              <a:pPr marL="214313" indent="-214313" algn="ctr">
                <a:buFontTx/>
                <a:buChar char="-"/>
                <a:defRPr/>
              </a:pPr>
              <a:r>
                <a:rPr lang="ru-RU" sz="20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обучение в вузе или трудоустройство</a:t>
              </a:r>
            </a:p>
            <a:p>
              <a:pPr algn="ctr">
                <a:defRPr/>
              </a:pPr>
              <a:endParaRPr lang="ru-RU" sz="15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6443663" y="1844675"/>
              <a:ext cx="0" cy="2952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4502150" y="2325688"/>
              <a:ext cx="3884613" cy="17414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ШКОЛА: </a:t>
              </a:r>
            </a:p>
            <a:p>
              <a:pPr marL="214313" indent="-214313" algn="ctr">
                <a:buFontTx/>
                <a:buChar char="-"/>
                <a:defRPr/>
              </a:pPr>
              <a:r>
                <a:rPr lang="ru-RU" sz="20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направление;</a:t>
              </a:r>
            </a:p>
            <a:p>
              <a:pPr marL="214313" indent="-214313" algn="ctr">
                <a:buFontTx/>
                <a:buChar char="-"/>
                <a:defRPr/>
              </a:pPr>
              <a:r>
                <a:rPr lang="ru-RU" sz="20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профиль;</a:t>
              </a:r>
            </a:p>
            <a:p>
              <a:pPr marL="214313" indent="-214313" algn="ctr">
                <a:buFontTx/>
                <a:buChar char="-"/>
                <a:defRPr/>
              </a:pPr>
              <a:r>
                <a:rPr lang="ru-RU" sz="20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вступительные экзамены (предметы ЕГЭ);</a:t>
              </a:r>
            </a:p>
            <a:p>
              <a:pPr marL="214313" indent="-214313" algn="ctr">
                <a:buFontTx/>
                <a:buChar char="-"/>
                <a:defRPr/>
              </a:pPr>
              <a:r>
                <a:rPr lang="ru-RU" sz="20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обучение в вузе</a:t>
              </a:r>
            </a:p>
            <a:p>
              <a:pPr algn="ctr">
                <a:defRPr/>
              </a:pPr>
              <a:endParaRPr lang="ru-RU" sz="15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>
              <a:off x="755576" y="4293096"/>
              <a:ext cx="7921625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b="1" dirty="0">
                  <a:latin typeface="Times New Roman" pitchFamily="18" charset="0"/>
                  <a:cs typeface="Times New Roman" pitchFamily="18" charset="0"/>
                </a:rPr>
                <a:t>4 шаг. Принятие решения о выборе экзаменов за курс основной школы и подача заявлений до</a:t>
              </a:r>
            </a:p>
            <a:p>
              <a:pPr algn="ctr"/>
              <a:r>
                <a:rPr lang="ru-RU" altLang="ru-RU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01.03.2024г. </a:t>
              </a:r>
            </a:p>
            <a:p>
              <a:r>
                <a:rPr lang="ru-RU" altLang="ru-RU" sz="1500" b="1" dirty="0">
                  <a:latin typeface="Times New Roman" pitchFamily="18" charset="0"/>
                  <a:cs typeface="Times New Roman" pitchFamily="18" charset="0"/>
                </a:rPr>
                <a:t>		</a:t>
              </a:r>
              <a:r>
                <a:rPr lang="ru-RU" altLang="ru-RU" b="1" dirty="0">
                  <a:latin typeface="Times New Roman" pitchFamily="18" charset="0"/>
                  <a:cs typeface="Times New Roman" pitchFamily="18" charset="0"/>
                </a:rPr>
                <a:t>5 шаг. Подготовка к экзаменам и прохождение ГИА.</a:t>
              </a:r>
            </a:p>
            <a:p>
              <a:r>
                <a:rPr lang="ru-RU" altLang="ru-RU" b="1" dirty="0">
                  <a:latin typeface="Times New Roman" pitchFamily="18" charset="0"/>
                  <a:cs typeface="Times New Roman" pitchFamily="18" charset="0"/>
                </a:rPr>
                <a:t>		6 шаг. </a:t>
              </a:r>
              <a:r>
                <a:rPr lang="ru-RU" altLang="ru-RU" b="1" dirty="0" smtClean="0">
                  <a:latin typeface="Times New Roman" pitchFamily="18" charset="0"/>
                  <a:cs typeface="Times New Roman" pitchFamily="18" charset="0"/>
                </a:rPr>
                <a:t>Подача </a:t>
              </a:r>
              <a:r>
                <a:rPr lang="ru-RU" altLang="ru-RU" b="1" dirty="0">
                  <a:latin typeface="Times New Roman" pitchFamily="18" charset="0"/>
                  <a:cs typeface="Times New Roman" pitchFamily="18" charset="0"/>
                </a:rPr>
                <a:t>документов в </a:t>
              </a:r>
              <a:r>
                <a:rPr lang="ru-RU" altLang="ru-RU" b="1" dirty="0" smtClean="0">
                  <a:latin typeface="Times New Roman" pitchFamily="18" charset="0"/>
                  <a:cs typeface="Times New Roman" pitchFamily="18" charset="0"/>
                </a:rPr>
                <a:t> школу </a:t>
              </a:r>
              <a:r>
                <a:rPr lang="ru-RU" altLang="ru-RU" b="1" dirty="0">
                  <a:latin typeface="Times New Roman" pitchFamily="18" charset="0"/>
                  <a:cs typeface="Times New Roman" pitchFamily="18" charset="0"/>
                </a:rPr>
                <a:t>или в </a:t>
              </a:r>
              <a:r>
                <a:rPr lang="ru-RU" altLang="ru-RU" sz="1500" b="1" dirty="0">
                  <a:latin typeface="Times New Roman" pitchFamily="18" charset="0"/>
                  <a:cs typeface="Times New Roman" pitchFamily="18" charset="0"/>
                </a:rPr>
                <a:t>СПО.</a:t>
              </a:r>
            </a:p>
          </p:txBody>
        </p:sp>
      </p:grp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525"/>
            <a:ext cx="91440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ПМАОУ «СОШ №7»– </a:t>
            </a:r>
            <a:r>
              <a:rPr lang="ru-RU" sz="2800" b="1" dirty="0">
                <a:solidFill>
                  <a:srgbClr val="FF0000"/>
                </a:solidFill>
              </a:rPr>
              <a:t>профильные </a:t>
            </a:r>
            <a:r>
              <a:rPr lang="ru-RU" sz="2800" b="1" dirty="0" smtClean="0">
                <a:solidFill>
                  <a:srgbClr val="FF0000"/>
                </a:solidFill>
              </a:rPr>
              <a:t>классы:</a:t>
            </a:r>
          </a:p>
          <a:p>
            <a:pPr algn="ctr">
              <a:defRPr/>
            </a:pPr>
            <a:endParaRPr lang="ru-RU" sz="2800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dirty="0">
                <a:solidFill>
                  <a:srgbClr val="002060"/>
                </a:solidFill>
              </a:rPr>
              <a:t>Изучить перечень профилей и предметов по выбору для прохождения ГИА. (см. информацию на сайте в разделе </a:t>
            </a:r>
            <a:r>
              <a:rPr lang="ru-RU" sz="2400" b="1" dirty="0" smtClean="0">
                <a:solidFill>
                  <a:srgbClr val="002060"/>
                </a:solidFill>
              </a:rPr>
              <a:t>«Родителям» </a:t>
            </a:r>
            <a:r>
              <a:rPr lang="ru-RU" sz="2400" b="1" dirty="0">
                <a:solidFill>
                  <a:srgbClr val="002060"/>
                </a:solidFill>
              </a:rPr>
              <a:t>– </a:t>
            </a:r>
            <a:r>
              <a:rPr lang="ru-RU" sz="2400" b="1" dirty="0">
                <a:hlinkClick r:id="rId2"/>
              </a:rPr>
              <a:t>Положение</a:t>
            </a:r>
            <a:r>
              <a:rPr lang="ru-RU" sz="2400" dirty="0"/>
              <a:t> о классах профильного обучения в ПМАОУ </a:t>
            </a:r>
            <a:r>
              <a:rPr lang="ru-RU" sz="2400" dirty="0" smtClean="0"/>
              <a:t>«СОШ </a:t>
            </a:r>
            <a:r>
              <a:rPr lang="ru-RU" sz="2400" dirty="0"/>
              <a:t>№ </a:t>
            </a:r>
            <a:r>
              <a:rPr lang="ru-RU" sz="2400" dirty="0" smtClean="0"/>
              <a:t>7»</a:t>
            </a:r>
            <a:r>
              <a:rPr lang="ru-RU" sz="2400" b="1" dirty="0" smtClean="0">
                <a:solidFill>
                  <a:srgbClr val="002060"/>
                </a:solidFill>
              </a:rPr>
              <a:t>);</a:t>
            </a:r>
            <a:endParaRPr lang="ru-RU" sz="2400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Познакомиться с </a:t>
            </a:r>
            <a:r>
              <a:rPr lang="ru-RU" sz="2400" b="1" dirty="0" smtClean="0">
                <a:hlinkClick r:id="rId3"/>
              </a:rPr>
              <a:t>Поряд</a:t>
            </a:r>
            <a:r>
              <a:rPr lang="ru-RU" sz="2400" b="1" dirty="0">
                <a:hlinkClick r:id="rId3"/>
              </a:rPr>
              <a:t>ком</a:t>
            </a:r>
            <a:r>
              <a:rPr lang="ru-RU" sz="2400" dirty="0" smtClean="0"/>
              <a:t> организации индивидуального отбора при приёме либо переводе в ПМАОУ "СОШ № 7" для получения основного общего и среднего общего образования с углублённым изучением отдельных учебных предметов или для профильного обучения.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Организация набора в 10 класс в </a:t>
            </a:r>
            <a:r>
              <a:rPr lang="ru-RU" sz="2400" dirty="0" smtClean="0"/>
              <a:t>2023 </a:t>
            </a:r>
            <a:r>
              <a:rPr lang="ru-RU" sz="2400" dirty="0" smtClean="0"/>
              <a:t>году</a:t>
            </a:r>
            <a:endParaRPr lang="ru-RU" sz="2400" b="1" dirty="0">
              <a:solidFill>
                <a:srgbClr val="002060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</a:rPr>
              <a:t> Определиться с дальнейшим профилем обучения и выбором предметов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412776"/>
            <a:ext cx="396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</a:rPr>
              <a:t>Технологический профиль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1268760"/>
            <a:ext cx="3783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Математика     -   8 часов</a:t>
            </a:r>
          </a:p>
          <a:p>
            <a:r>
              <a:rPr lang="ru-RU" sz="2400" dirty="0" smtClean="0"/>
              <a:t>Физика             -   5 часов</a:t>
            </a:r>
          </a:p>
          <a:p>
            <a:r>
              <a:rPr lang="ru-RU" sz="2400" dirty="0" smtClean="0"/>
              <a:t>Информатика  -   4 часа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3284984"/>
            <a:ext cx="4664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</a:rPr>
              <a:t>Естественно-научный профиль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5445224"/>
            <a:ext cx="3608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</a:rPr>
              <a:t>Гуманитарный профиль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2996952"/>
            <a:ext cx="3823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Математика     -   7 часов</a:t>
            </a:r>
          </a:p>
          <a:p>
            <a:r>
              <a:rPr lang="ru-RU" sz="2400" dirty="0" smtClean="0"/>
              <a:t>Химия               -   5 часов</a:t>
            </a:r>
          </a:p>
          <a:p>
            <a:r>
              <a:rPr lang="ru-RU" sz="2400" dirty="0" smtClean="0"/>
              <a:t>Биология          -   4 часа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8064" y="4869160"/>
            <a:ext cx="39079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Математика     -   6 часов</a:t>
            </a:r>
          </a:p>
          <a:p>
            <a:r>
              <a:rPr lang="ru-RU" sz="2400" dirty="0" smtClean="0"/>
              <a:t>Обществознание-4 часа</a:t>
            </a:r>
          </a:p>
          <a:p>
            <a:r>
              <a:rPr lang="ru-RU" sz="2400" dirty="0" smtClean="0"/>
              <a:t>История        -       4 часа</a:t>
            </a:r>
          </a:p>
          <a:p>
            <a:r>
              <a:rPr lang="ru-RU" sz="2400" dirty="0" smtClean="0"/>
              <a:t>Психология  -        1 час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зменения в КИМ ОГЭ 2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043391" cy="57511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2131" y="476151"/>
            <a:ext cx="8143875" cy="9286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0" cap="none" spc="0" normalizeH="0" baseline="0" noProof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Помощь в подготовке к ОГЭ</a:t>
            </a:r>
            <a:endParaRPr kumimoji="0" lang="ru-RU" altLang="ru-RU" sz="3600" b="1" i="0" u="none" strike="noStrike" kern="0" cap="none" spc="0" normalizeH="0" baseline="0" noProof="0" dirty="0" smtClean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1963"/>
            <a:ext cx="7643813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67744" y="6273225"/>
            <a:ext cx="4429156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eaLnBrk="1" hangingPunct="1"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3"/>
              </a:rPr>
              <a:t>http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3"/>
              </a:rPr>
              <a:t>://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3"/>
              </a:rPr>
              <a:t>www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3"/>
              </a:rPr>
              <a:t>.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3"/>
              </a:rPr>
              <a:t>fipi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3"/>
              </a:rPr>
              <a:t>.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3"/>
              </a:rPr>
              <a:t>ru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med"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5888"/>
            <a:ext cx="8424862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79413"/>
          </a:xfrm>
        </p:spPr>
        <p:txBody>
          <a:bodyPr/>
          <a:lstStyle/>
          <a:p>
            <a:pPr algn="ctr" eaLnBrk="1" hangingPunct="1"/>
            <a:r>
              <a:rPr lang="ru-RU" sz="2000" b="1" u="sng" smtClean="0"/>
              <a:t>Общие положения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908050"/>
            <a:ext cx="8054975" cy="5578475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/>
              <a:t>1.Настоящий Порядок определяет формы,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/>
              <a:t>участников, сроки и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/>
              <a:t>Порядок  проведения ГИА, в том числе проверки экзаменационных работ, подачи и рассмотрения апелляций, а также оценки результатов государственной итоговой аттестации.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/>
              <a:t>2. ГИА в 9 (10) классах проводится: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i="1" dirty="0" smtClean="0"/>
              <a:t>а</a:t>
            </a:r>
            <a:r>
              <a:rPr lang="ru-RU" sz="2000" b="1" dirty="0" smtClean="0"/>
              <a:t>) в форме </a:t>
            </a:r>
            <a:r>
              <a:rPr lang="ru-RU" sz="2000" b="1" dirty="0" smtClean="0">
                <a:solidFill>
                  <a:srgbClr val="0000FF"/>
                </a:solidFill>
              </a:rPr>
              <a:t>основного государственного экзамена </a:t>
            </a:r>
            <a:r>
              <a:rPr lang="ru-RU" sz="2000" b="1" dirty="0" smtClean="0"/>
              <a:t>(далее ОГЭ);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i="1" dirty="0" smtClean="0"/>
              <a:t>б</a:t>
            </a:r>
            <a:r>
              <a:rPr lang="ru-RU" sz="2000" b="1" dirty="0" smtClean="0"/>
              <a:t>) в форме письменных или устных экзаменов с использованием текстов, тем, заданий, билетов (далее </a:t>
            </a:r>
            <a:r>
              <a:rPr lang="ru-RU" sz="2000" b="1" dirty="0" smtClean="0">
                <a:solidFill>
                  <a:srgbClr val="0000FF"/>
                </a:solidFill>
              </a:rPr>
              <a:t>государственный выпускной экзамен</a:t>
            </a:r>
            <a:r>
              <a:rPr lang="ru-RU" sz="2000" b="1" dirty="0" smtClean="0"/>
              <a:t>, ГВЭ) для обучающихся с ограниченными возможностями здоровья, обучающихся детей-инвалидов.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Имеет место совмещённая форма.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/>
              <a:t>3.</a:t>
            </a:r>
            <a:r>
              <a:rPr lang="ru-RU" sz="2400" b="1" dirty="0" smtClean="0"/>
              <a:t> </a:t>
            </a:r>
            <a:r>
              <a:rPr lang="ru-RU" sz="2000" b="1" dirty="0" smtClean="0"/>
              <a:t>Государственная итоговая аттестация в форме ОГЭ проводится для выпускников всех образовательных учреждений независимо от формы обучения.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b="1" i="1" dirty="0" smtClean="0"/>
          </a:p>
        </p:txBody>
      </p:sp>
      <p:pic>
        <p:nvPicPr>
          <p:cNvPr id="5124" name="Picture 6" descr="аттестация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428625"/>
            <a:ext cx="1979613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8" y="0"/>
          <a:ext cx="9129712" cy="709825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732143">
                  <a:extLst>
                    <a:ext uri="{9D8B030D-6E8A-4147-A177-3AD203B41FA5}">
                      <a16:colId xmlns:a16="http://schemas.microsoft.com/office/drawing/2014/main" xmlns="" val="3325999244"/>
                    </a:ext>
                  </a:extLst>
                </a:gridCol>
                <a:gridCol w="3397569">
                  <a:extLst>
                    <a:ext uri="{9D8B030D-6E8A-4147-A177-3AD203B41FA5}">
                      <a16:colId xmlns:a16="http://schemas.microsoft.com/office/drawing/2014/main" xmlns="" val="4286456702"/>
                    </a:ext>
                  </a:extLst>
                </a:gridCol>
              </a:tblGrid>
              <a:tr h="229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ресурса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Ссылка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109132789"/>
                  </a:ext>
                </a:extLst>
              </a:tr>
              <a:tr h="20103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 «Навигатор ГИА» - информационный ресурс, где собрана вся самая актуальная информация об экзаменах. Навигатор включает ссылки на полезные материалы и аннотации к ним в виде текстов и кратких видеороликов. Все материалы сгруппированы по разделам: «Демоверсии, спецификации и кодификаторы ОГЭ»; «Материалы для подготовки к итоговому собеседованию»; «Методические рекомендации для выпускников по самостоятельной подготовке к ОГЭ»; «Открытый банк заданий ОГЭ»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effectLst/>
                          <a:hlinkClick r:id="rId2"/>
                        </a:rPr>
                        <a:t>http://nav-gia.obrnadzor.gov.ru/</a:t>
                      </a:r>
                      <a:endParaRPr lang="ru-RU" sz="16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effectLst/>
                          <a:hlinkClick r:id="rId3"/>
                        </a:rPr>
                        <a:t>https://fipi.ru/navigator-podgotovki/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650914975"/>
                  </a:ext>
                </a:extLst>
              </a:tr>
              <a:tr h="11168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 «Навигатор самостоятельной подготовки к ОГЭ», где размещены методические рекомендации для обучающихся 9 классов, с советами разработчиков КИМ ОГЭ и полезной информацией для организации индивидуальной подготовки к ОГЭ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effectLst/>
                          <a:hlinkClick r:id="rId4"/>
                        </a:rPr>
                        <a:t>https://fipi.ru/navigator-podgotovki/navigator-oge</a:t>
                      </a:r>
                      <a:endParaRPr lang="ru-RU" sz="16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3736440104"/>
                  </a:ext>
                </a:extLst>
              </a:tr>
              <a:tr h="18362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 «Демоверсии, спецификации,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кодификаторы», где представлены документы, определяющие структуру и содержание КИМ ОГЭ </a:t>
                      </a:r>
                      <a:r>
                        <a:rPr lang="ru-RU" sz="1400" dirty="0" smtClean="0">
                          <a:effectLst/>
                        </a:rPr>
                        <a:t>2024 года</a:t>
                      </a:r>
                      <a:r>
                        <a:rPr lang="ru-RU" sz="1400" dirty="0">
                          <a:effectLst/>
                        </a:rPr>
                        <a:t>: кодификаторы элементов содержания и требований к уровню подготовки обучающихся; спецификации КИМ для проведения ОГЭ по учебным предметам;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демонстрационные варианты КИМ для проведения ОГЭ по учебным  предметам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effectLst/>
                          <a:hlinkClick r:id="rId5"/>
                        </a:rPr>
                        <a:t>https://fipi.ru/oge/demoversii-specifikacii-kodifikatoryhttps://fipi.ru/oge/demoversii-specifikacii-kodifikatory</a:t>
                      </a:r>
                      <a:endParaRPr lang="ru-RU" sz="16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3617409160"/>
                  </a:ext>
                </a:extLst>
              </a:tr>
              <a:tr h="1836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 Материалы для подготовки к ГВЭ-9, где размещены материалы для подготовки к ГВЭ по всем предметам, а также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тренировочные сборники для подготовки к государственной итоговой аттестации обучающихся с ограниченными возможностями здоровья, детей-инвалидов и инвалидов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effectLst/>
                          <a:hlinkClick r:id="rId6"/>
                        </a:rPr>
                        <a:t>https://fipi.ru/gve/gve-9</a:t>
                      </a:r>
                      <a:endParaRPr lang="ru-RU" sz="16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effectLst/>
                          <a:hlinkClick r:id="rId7"/>
                        </a:rPr>
                        <a:t>https://fipi.ru/gve/trenirovochnyye-sborniki-dlya-obuchayushchikhsya-s-ovz-gia-9</a:t>
                      </a:r>
                      <a:endParaRPr lang="ru-RU" sz="16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 anchor="ctr"/>
                </a:tc>
                <a:extLst>
                  <a:ext uri="{0D108BD9-81ED-4DB2-BD59-A6C34878D82A}">
                    <a16:rowId xmlns:a16="http://schemas.microsoft.com/office/drawing/2014/main" xmlns="" val="264844447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sh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24744"/>
            <a:ext cx="8229600" cy="3886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/>
              <a:t>Мещеряков Виталий Гаврилович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/>
              <a:t> завуч по учебно-воспитательной работе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400" b="1" u="sng" dirty="0" smtClean="0"/>
              <a:t>24-01-17</a:t>
            </a:r>
            <a:endParaRPr lang="ru-RU" sz="4400" dirty="0" smtClean="0"/>
          </a:p>
        </p:txBody>
      </p:sp>
      <p:pic>
        <p:nvPicPr>
          <p:cNvPr id="20484" name="Picture 6" descr="аттестация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077072"/>
            <a:ext cx="1979613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Сайт ПМАОУ СОШ №7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780928"/>
            <a:ext cx="8229600" cy="576064"/>
          </a:xfrm>
        </p:spPr>
        <p:txBody>
          <a:bodyPr/>
          <a:lstStyle/>
          <a:p>
            <a:r>
              <a:rPr lang="en-US" b="1" dirty="0" smtClean="0"/>
              <a:t>http://school7.pervouralsk.ru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push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Спасибо за внимание!</a:t>
            </a:r>
          </a:p>
        </p:txBody>
      </p:sp>
      <p:pic>
        <p:nvPicPr>
          <p:cNvPr id="22531" name="Picture 5" descr="аттестация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1981200"/>
            <a:ext cx="4246562" cy="4246563"/>
          </a:xfrm>
          <a:noFill/>
        </p:spPr>
      </p:pic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49275"/>
            <a:ext cx="7991475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79413"/>
          </a:xfrm>
        </p:spPr>
        <p:txBody>
          <a:bodyPr/>
          <a:lstStyle/>
          <a:p>
            <a:pPr algn="ctr" eaLnBrk="1" hangingPunct="1"/>
            <a:r>
              <a:rPr lang="ru-RU" sz="2000" b="1" u="sng" smtClean="0"/>
              <a:t>Общие положения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071563"/>
            <a:ext cx="8269288" cy="5414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/>
              <a:t>5. Освоение основных общеобразовательных программ основного общего образования …. завершается </a:t>
            </a:r>
            <a:r>
              <a:rPr lang="ru-RU" sz="2000" b="1" u="sng" dirty="0" smtClean="0">
                <a:solidFill>
                  <a:srgbClr val="C00000"/>
                </a:solidFill>
              </a:rPr>
              <a:t>обязательной</a:t>
            </a:r>
            <a:r>
              <a:rPr lang="ru-RU" sz="2000" b="1" dirty="0" smtClean="0"/>
              <a:t>   государственной итоговой аттестацией выпускников </a:t>
            </a:r>
            <a:r>
              <a:rPr lang="ru-RU" sz="2400" b="1" u="sng" dirty="0" smtClean="0">
                <a:solidFill>
                  <a:srgbClr val="0000FF"/>
                </a:solidFill>
              </a:rPr>
              <a:t>по русскому языку и математике</a:t>
            </a:r>
            <a:r>
              <a:rPr lang="ru-RU" sz="2800" b="1" u="sng" dirty="0" smtClean="0"/>
              <a:t>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/>
              <a:t>а также экзаменами </a:t>
            </a:r>
            <a:r>
              <a:rPr lang="ru-RU" sz="2000" b="1" u="sng" dirty="0" smtClean="0">
                <a:solidFill>
                  <a:srgbClr val="C00000"/>
                </a:solidFill>
              </a:rPr>
              <a:t>по  выбору </a:t>
            </a:r>
            <a:r>
              <a:rPr lang="ru-RU" sz="2000" b="1" dirty="0" smtClean="0">
                <a:solidFill>
                  <a:srgbClr val="C00000"/>
                </a:solidFill>
              </a:rPr>
              <a:t>  </a:t>
            </a:r>
            <a:r>
              <a:rPr lang="ru-RU" sz="2000" b="1" dirty="0" smtClean="0"/>
              <a:t>обучающегося </a:t>
            </a:r>
            <a:r>
              <a:rPr lang="ru-RU" sz="2400" b="1" u="sng" dirty="0" smtClean="0">
                <a:solidFill>
                  <a:srgbClr val="0000FF"/>
                </a:solidFill>
              </a:rPr>
              <a:t>по двум другим общеобразовательным предметам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/>
              <a:t>из числа учебных предметов: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литература, физика, химия, биология,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 география, история, обществознание,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иностранные языки, информатика и ИКТ.</a:t>
            </a:r>
            <a:endParaRPr lang="ru-RU" sz="2400" b="1" u="sng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b="1" dirty="0" smtClean="0"/>
          </a:p>
        </p:txBody>
      </p:sp>
      <p:pic>
        <p:nvPicPr>
          <p:cNvPr id="6148" name="Picture 7" descr="аттестация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4357688"/>
            <a:ext cx="2071687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571500"/>
            <a:ext cx="8429625" cy="6119813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r>
              <a:rPr lang="ru-RU" sz="2000" b="1" dirty="0" smtClean="0"/>
              <a:t>6.</a:t>
            </a:r>
            <a:r>
              <a:rPr lang="ru-RU" sz="2400" b="1" dirty="0" smtClean="0"/>
              <a:t> Э</a:t>
            </a:r>
            <a:r>
              <a:rPr lang="ru-RU" sz="2000" b="1" dirty="0" smtClean="0"/>
              <a:t>кзамены по выбору определяются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sz="2000" b="1" dirty="0" smtClean="0"/>
              <a:t>выпускниками  </a:t>
            </a:r>
            <a:r>
              <a:rPr lang="ru-RU" sz="2400" b="1" u="sng" dirty="0" smtClean="0">
                <a:solidFill>
                  <a:srgbClr val="0000FF"/>
                </a:solidFill>
              </a:rPr>
              <a:t>самостоятельно</a:t>
            </a:r>
            <a:r>
              <a:rPr lang="ru-RU" sz="2000" b="1" dirty="0" smtClean="0"/>
              <a:t>,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sz="2000" b="1" dirty="0" smtClean="0"/>
              <a:t> для чего </a:t>
            </a:r>
            <a:r>
              <a:rPr lang="ru-RU" sz="2400" b="1" u="sng" dirty="0" smtClean="0"/>
              <a:t>не позднее </a:t>
            </a:r>
            <a:r>
              <a:rPr lang="ru-RU" sz="2400" b="1" u="sng" dirty="0" smtClean="0">
                <a:solidFill>
                  <a:srgbClr val="C00000"/>
                </a:solidFill>
              </a:rPr>
              <a:t>1 марта </a:t>
            </a:r>
            <a:r>
              <a:rPr lang="ru-RU" sz="2400" b="1" u="sng" dirty="0" smtClean="0"/>
              <a:t>текущего года</a:t>
            </a:r>
            <a:r>
              <a:rPr lang="ru-RU" sz="2000" b="1" dirty="0" smtClean="0"/>
              <a:t>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sz="2000" b="1" dirty="0" smtClean="0"/>
              <a:t>они подают в образовательное учреждение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sz="2400" b="1" u="sng" dirty="0" smtClean="0">
                <a:solidFill>
                  <a:srgbClr val="0000FF"/>
                </a:solidFill>
              </a:rPr>
              <a:t>заявление</a:t>
            </a:r>
            <a:r>
              <a:rPr lang="ru-RU" sz="2000" b="1" dirty="0" smtClean="0"/>
              <a:t> о сдаче экзаменов с указанием соответствующих общеобразовательных предметов.</a:t>
            </a:r>
          </a:p>
          <a:p>
            <a:pPr eaLnBrk="1" hangingPunct="1">
              <a:buFont typeface="Wingdings" pitchFamily="2" charset="2"/>
              <a:buNone/>
            </a:pPr>
            <a:endParaRPr lang="ru-RU" sz="2000" b="1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ru-RU" sz="2000" b="1" dirty="0" smtClean="0"/>
              <a:t>7. В 2023 – 2024 учебном году основанием для получения </a:t>
            </a:r>
            <a:r>
              <a:rPr lang="ru-RU" sz="2000" b="1" u="sng" dirty="0" smtClean="0">
                <a:solidFill>
                  <a:srgbClr val="0000FF"/>
                </a:solidFill>
              </a:rPr>
              <a:t>аттестата</a:t>
            </a:r>
            <a:r>
              <a:rPr lang="ru-RU" sz="2000" b="1" dirty="0" smtClean="0"/>
              <a:t> об основном общем образовании является </a:t>
            </a:r>
            <a:r>
              <a:rPr lang="ru-RU" sz="2000" b="1" u="sng" dirty="0" smtClean="0"/>
              <a:t>успешное прохождение ГИА  </a:t>
            </a:r>
            <a:r>
              <a:rPr lang="ru-RU" sz="2000" b="1" u="sng" dirty="0" smtClean="0">
                <a:solidFill>
                  <a:srgbClr val="C00000"/>
                </a:solidFill>
              </a:rPr>
              <a:t>не только по русскому языку и математике, но и по предметам по выбору.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/>
              <a:t> </a:t>
            </a:r>
          </a:p>
          <a:p>
            <a:pPr algn="just" eaLnBrk="1" hangingPunct="1">
              <a:buFont typeface="Wingdings" pitchFamily="2" charset="2"/>
              <a:buNone/>
            </a:pPr>
            <a:endParaRPr lang="ru-RU" sz="2000" b="1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Результаты экзаменов по предметам по выбору, в том числе и неудовлетворительные, будут влиять на получение аттестата.</a:t>
            </a:r>
          </a:p>
          <a:p>
            <a:pPr eaLnBrk="1" hangingPunct="1">
              <a:buFont typeface="Wingdings" pitchFamily="2" charset="2"/>
              <a:buNone/>
            </a:pPr>
            <a:endParaRPr lang="ru-RU" sz="2000" b="1" dirty="0" smtClean="0"/>
          </a:p>
          <a:p>
            <a:pPr eaLnBrk="1" hangingPunct="1">
              <a:buFont typeface="Wingdings" pitchFamily="2" charset="2"/>
              <a:buNone/>
            </a:pPr>
            <a:endParaRPr lang="ru-RU" sz="2000" b="1" dirty="0" smtClean="0"/>
          </a:p>
          <a:p>
            <a:pPr eaLnBrk="1" hangingPunct="1">
              <a:buFont typeface="Wingdings" pitchFamily="2" charset="2"/>
              <a:buNone/>
            </a:pPr>
            <a:endParaRPr lang="ru-RU" sz="2000" b="1" dirty="0" smtClean="0"/>
          </a:p>
          <a:p>
            <a:pPr eaLnBrk="1" hangingPunct="1">
              <a:buFont typeface="Wingdings" pitchFamily="2" charset="2"/>
              <a:buNone/>
            </a:pPr>
            <a:endParaRPr lang="ru-RU" sz="2000" b="1" dirty="0" smtClean="0"/>
          </a:p>
          <a:p>
            <a:pPr eaLnBrk="1" hangingPunct="1">
              <a:buFont typeface="Wingdings" pitchFamily="2" charset="2"/>
              <a:buNone/>
            </a:pPr>
            <a:endParaRPr lang="ru-RU" sz="2000" b="1" dirty="0" smtClean="0"/>
          </a:p>
        </p:txBody>
      </p:sp>
      <p:pic>
        <p:nvPicPr>
          <p:cNvPr id="7171" name="Picture 6" descr="аттестация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428625"/>
            <a:ext cx="1979613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764704"/>
            <a:ext cx="7829550" cy="581025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b="1" u="sng" dirty="0" smtClean="0">
              <a:solidFill>
                <a:srgbClr val="0000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FF0000"/>
                </a:solidFill>
              </a:rPr>
              <a:t>К  ГИА допускаются учащиеся: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1. Не  </a:t>
            </a:r>
            <a:r>
              <a:rPr lang="ru-RU" sz="2000" b="1" u="sng" dirty="0" smtClean="0"/>
              <a:t>имеющие академической задолженности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dirty="0" smtClean="0"/>
              <a:t>	и в полном объеме  выполнившие учебный план </a:t>
            </a:r>
            <a:r>
              <a:rPr lang="ru-RU" sz="2000" b="1" i="1" dirty="0" smtClean="0"/>
              <a:t>(имеющие годовые отметки по всем предметам учебного плана за  </a:t>
            </a:r>
            <a:r>
              <a:rPr lang="en-US" sz="2000" b="1" i="1" dirty="0" smtClean="0"/>
              <a:t>IX </a:t>
            </a:r>
            <a:r>
              <a:rPr lang="ru-RU" sz="2000" b="1" i="1" dirty="0" smtClean="0"/>
              <a:t>класс не ниже удовлетворительных);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/>
              <a:t>2. Получившие результат «зачет» по итоговому собеседованию по русскому языку – </a:t>
            </a:r>
            <a:r>
              <a:rPr lang="ru-RU" sz="2000" b="1" i="1" dirty="0" smtClean="0">
                <a:solidFill>
                  <a:srgbClr val="FF0000"/>
                </a:solidFill>
              </a:rPr>
              <a:t>14.02.2024г. (дополнительные сроки: </a:t>
            </a:r>
            <a:r>
              <a:rPr lang="ru-RU" sz="2000" b="1" u="sng" dirty="0" smtClean="0"/>
              <a:t>13 марта 2024г.</a:t>
            </a:r>
            <a:r>
              <a:rPr lang="ru-RU" sz="2000" dirty="0" smtClean="0"/>
              <a:t> (вторая среда марта) и </a:t>
            </a:r>
            <a:r>
              <a:rPr lang="ru-RU" sz="2000" b="1" u="sng" dirty="0" smtClean="0"/>
              <a:t>15 апреля 2024 года</a:t>
            </a:r>
            <a:r>
              <a:rPr lang="ru-RU" sz="2000" u="sng" dirty="0" smtClean="0"/>
              <a:t> </a:t>
            </a:r>
            <a:r>
              <a:rPr lang="ru-RU" sz="2000" dirty="0" smtClean="0"/>
              <a:t>(третий понедельник апреля).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3. Решение о допуске к государственной итоговой аттестации принимается педагогическим советом ОО и оформляется приказом </a:t>
            </a:r>
            <a:r>
              <a:rPr lang="ru-RU" sz="2000" b="1" i="1" dirty="0" smtClean="0">
                <a:solidFill>
                  <a:srgbClr val="FF0000"/>
                </a:solidFill>
              </a:rPr>
              <a:t>не позднее 20 мая </a:t>
            </a:r>
            <a:r>
              <a:rPr lang="ru-RU" sz="2000" b="1" dirty="0" smtClean="0"/>
              <a:t>текущего учебного года.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b="1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b="1" dirty="0" smtClean="0"/>
          </a:p>
        </p:txBody>
      </p:sp>
      <p:pic>
        <p:nvPicPr>
          <p:cNvPr id="9219" name="Picture 6" descr="аттестация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664" cy="15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571500"/>
            <a:ext cx="8358187" cy="59293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b="1" u="sng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u="sng" dirty="0" smtClean="0">
                <a:solidFill>
                  <a:srgbClr val="0000FF"/>
                </a:solidFill>
              </a:rPr>
              <a:t>Сроки и порядок проведения государственной итоговой аттестации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/>
              <a:t>12. Государственная итоговая аттестация начинается </a:t>
            </a:r>
            <a:r>
              <a:rPr lang="ru-RU" sz="2000" b="1" u="sng" dirty="0" smtClean="0">
                <a:solidFill>
                  <a:srgbClr val="C00000"/>
                </a:solidFill>
              </a:rPr>
              <a:t>24 мая</a:t>
            </a:r>
            <a:r>
              <a:rPr lang="ru-RU" sz="2000" b="1" dirty="0" smtClean="0"/>
              <a:t> текущего года.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/>
              <a:t>Сроки и единое расписание проведения ОГЭ …. Определяется </a:t>
            </a:r>
            <a:r>
              <a:rPr lang="ru-RU" sz="2000" b="1" u="sng" dirty="0" err="1" smtClean="0"/>
              <a:t>Рособрнадзором</a:t>
            </a:r>
            <a:r>
              <a:rPr lang="ru-RU" sz="2000" b="1" u="sng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/>
              <a:t>13. Дополнительные сроки проведения государственной итоговой аттестации в форме ОГЭ (уважительная причина) устанавливаются </a:t>
            </a:r>
            <a:r>
              <a:rPr lang="ru-RU" sz="2000" b="1" u="sng" dirty="0" err="1" smtClean="0"/>
              <a:t>Рособрнадзором</a:t>
            </a:r>
            <a:r>
              <a:rPr lang="ru-RU" sz="2000" b="1" u="sng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b="1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 smtClean="0"/>
              <a:t>Пройти ГИА по соответствующим учебным предметам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      </a:t>
            </a:r>
            <a:r>
              <a:rPr lang="ru-RU" sz="2000" b="1" dirty="0" smtClean="0">
                <a:solidFill>
                  <a:srgbClr val="C00000"/>
                </a:solidFill>
              </a:rPr>
              <a:t>не ранее 1 сентября </a:t>
            </a:r>
            <a:r>
              <a:rPr lang="ru-RU" sz="1800" b="1" dirty="0" smtClean="0"/>
              <a:t>текущего года имеют право: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1800" b="1" dirty="0" smtClean="0"/>
              <a:t>обучающиеся, не прошедшие ГИА;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1800" b="1" dirty="0" smtClean="0"/>
              <a:t>обучающиеся, получившие на ГИА неудовлетворительные результаты более чем по двум учебным предметам;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1800" b="1" dirty="0" smtClean="0"/>
              <a:t>обучающиеся, получившие повторно неудовлетворительный результат по одному из этих предметов на ГИА в резервные сроки.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b="1" dirty="0" smtClean="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57200"/>
            <a:ext cx="6913562" cy="668338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solidFill>
                  <a:srgbClr val="000099"/>
                </a:solidFill>
              </a:rPr>
              <a:t>              Основной период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064895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365256" cy="627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2495</TotalTime>
  <Words>1658</Words>
  <Application>Microsoft Office PowerPoint</Application>
  <PresentationFormat>Экран (4:3)</PresentationFormat>
  <Paragraphs>267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Пиксел</vt:lpstr>
      <vt:lpstr>Государственная итоговая аттестация обучающихся, завершающих в 2024 году освоение основных общеобразовательных программ основного общего образования</vt:lpstr>
      <vt:lpstr>Государственная итоговая аттестация (ГИА) проводится в соответствии с</vt:lpstr>
      <vt:lpstr>Общие положения</vt:lpstr>
      <vt:lpstr>Общие положения</vt:lpstr>
      <vt:lpstr>Слайд 5</vt:lpstr>
      <vt:lpstr>Слайд 6</vt:lpstr>
      <vt:lpstr>Слайд 7</vt:lpstr>
      <vt:lpstr>              Основной период</vt:lpstr>
      <vt:lpstr>Слайд 9</vt:lpstr>
      <vt:lpstr>Выбор предметов для ГИА-9 В 2023-2024 году обучающиеся 9 классов сдают экзамены по 4 предметам:</vt:lpstr>
      <vt:lpstr>ОГЭ по всем  общеобразовательным предметам начинается в 10.00</vt:lpstr>
      <vt:lpstr>на ОГЭ разрешается пользоваться следующими дополнительными устройствами и материалами:</vt:lpstr>
      <vt:lpstr>Участник ОГЭ может быть удален  с экзамена по следующим причинам: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Сайт ПМАОУ СОШ №7</vt:lpstr>
      <vt:lpstr>Спасибо за внимание!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Приказ от 28.11.2008 года № 362  (зарегистрирован Министерством юстиции РФ 13.01.2009г.)</dc:title>
  <dc:creator>User</dc:creator>
  <cp:lastModifiedBy>Грехова И.В.</cp:lastModifiedBy>
  <cp:revision>225</cp:revision>
  <dcterms:created xsi:type="dcterms:W3CDTF">2009-01-22T14:42:05Z</dcterms:created>
  <dcterms:modified xsi:type="dcterms:W3CDTF">2023-10-20T12:42:50Z</dcterms:modified>
</cp:coreProperties>
</file>