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91" r:id="rId2"/>
    <p:sldId id="293" r:id="rId3"/>
    <p:sldId id="349" r:id="rId4"/>
    <p:sldId id="296" r:id="rId5"/>
    <p:sldId id="350" r:id="rId6"/>
    <p:sldId id="397" r:id="rId7"/>
    <p:sldId id="321" r:id="rId8"/>
    <p:sldId id="360" r:id="rId9"/>
    <p:sldId id="398" r:id="rId10"/>
    <p:sldId id="361" r:id="rId11"/>
    <p:sldId id="323" r:id="rId12"/>
    <p:sldId id="359" r:id="rId13"/>
    <p:sldId id="399" r:id="rId14"/>
    <p:sldId id="368" r:id="rId15"/>
    <p:sldId id="324" r:id="rId16"/>
    <p:sldId id="363" r:id="rId17"/>
    <p:sldId id="400" r:id="rId18"/>
    <p:sldId id="369" r:id="rId19"/>
    <p:sldId id="325" r:id="rId20"/>
    <p:sldId id="362" r:id="rId21"/>
    <p:sldId id="370" r:id="rId22"/>
    <p:sldId id="326" r:id="rId23"/>
    <p:sldId id="364" r:id="rId24"/>
    <p:sldId id="371" r:id="rId25"/>
    <p:sldId id="327" r:id="rId26"/>
    <p:sldId id="365" r:id="rId27"/>
    <p:sldId id="403" r:id="rId28"/>
    <p:sldId id="372" r:id="rId29"/>
    <p:sldId id="328" r:id="rId30"/>
    <p:sldId id="366" r:id="rId31"/>
    <p:sldId id="404" r:id="rId32"/>
    <p:sldId id="373" r:id="rId33"/>
    <p:sldId id="410" r:id="rId34"/>
    <p:sldId id="412" r:id="rId35"/>
    <p:sldId id="335" r:id="rId36"/>
    <p:sldId id="314" r:id="rId37"/>
    <p:sldId id="413" r:id="rId38"/>
    <p:sldId id="315" r:id="rId39"/>
    <p:sldId id="414" r:id="rId40"/>
    <p:sldId id="377" r:id="rId41"/>
    <p:sldId id="379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07" autoAdjust="0"/>
  </p:normalViewPr>
  <p:slideViewPr>
    <p:cSldViewPr>
      <p:cViewPr>
        <p:scale>
          <a:sx n="70" d="100"/>
          <a:sy n="70" d="100"/>
        </p:scale>
        <p:origin x="-132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2024\&#1045;&#1043;&#1069;%20&#1090;&#1072;&#1073;&#1083;&#1080;&#1094;&#1099;%20&#1075;&#1088;&#1072;&#1092;&#1080;&#1082;&#1080;%20202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%20&#1045;&#1043;&#1069;%202025\11%20&#1082;&#1083;&#1072;&#1089;&#1089;\&#1045;&#1043;&#1069;%20&#1076;&#1083;&#1103;%20&#1042;&#1043;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7.8797796401982576E-2"/>
          <c:y val="2.7583680521383533E-2"/>
          <c:w val="0.89876658568491841"/>
          <c:h val="0.90279937451475734"/>
        </c:manualLayout>
      </c:layout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666699"/>
                </a:gs>
                <a:gs pos="100000">
                  <a:srgbClr val="666699"/>
                </a:gs>
              </a:gsLst>
              <a:lin ang="16200000"/>
            </a:gra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6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7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9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0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0"/>
              <c:layout>
                <c:manualLayout>
                  <c:x val="1.6228295054682661E-2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8.1141475273413307E-3"/>
                  <c:y val="1.3887522006801619E-2"/>
                </c:manualLayout>
              </c:layout>
              <c:showVal val="1"/>
            </c:dLbl>
            <c:dLbl>
              <c:idx val="15"/>
              <c:layout>
                <c:manualLayout>
                  <c:x val="0"/>
                  <c:y val="-1.3887522006801619E-2"/>
                </c:manualLayout>
              </c:layout>
              <c:showVal val="1"/>
            </c:dLbl>
            <c:dLbl>
              <c:idx val="16"/>
              <c:layout>
                <c:manualLayout>
                  <c:x val="0"/>
                  <c:y val="2.083128301020243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 i="0" baseline="0"/>
                </a:pPr>
                <a:endParaRPr lang="ru-RU"/>
              </a:p>
            </c:txPr>
            <c:showVal val="1"/>
          </c:dLbls>
          <c:cat>
            <c:numRef>
              <c:f>'русский язык'!$A$9:$A$29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'русский язык'!$D$9:$D$29</c:f>
              <c:numCache>
                <c:formatCode>0.00</c:formatCode>
                <c:ptCount val="21"/>
                <c:pt idx="0">
                  <c:v>52.516129032258064</c:v>
                </c:pt>
                <c:pt idx="1">
                  <c:v>63.028571428571446</c:v>
                </c:pt>
                <c:pt idx="2">
                  <c:v>61.428571428571445</c:v>
                </c:pt>
                <c:pt idx="3">
                  <c:v>61.714285714285715</c:v>
                </c:pt>
                <c:pt idx="4">
                  <c:v>63.4375</c:v>
                </c:pt>
                <c:pt idx="5">
                  <c:v>65.764705882352942</c:v>
                </c:pt>
                <c:pt idx="6">
                  <c:v>65.641975308641946</c:v>
                </c:pt>
                <c:pt idx="7">
                  <c:v>66.869565217391298</c:v>
                </c:pt>
                <c:pt idx="8">
                  <c:v>55.181818181818166</c:v>
                </c:pt>
                <c:pt idx="9">
                  <c:v>57.25</c:v>
                </c:pt>
                <c:pt idx="10">
                  <c:v>51</c:v>
                </c:pt>
                <c:pt idx="11">
                  <c:v>61.758620689655174</c:v>
                </c:pt>
                <c:pt idx="12">
                  <c:v>50.625000000000014</c:v>
                </c:pt>
                <c:pt idx="13">
                  <c:v>48.916666666666622</c:v>
                </c:pt>
                <c:pt idx="14">
                  <c:v>69.8333333333333</c:v>
                </c:pt>
                <c:pt idx="15">
                  <c:v>58</c:v>
                </c:pt>
                <c:pt idx="16">
                  <c:v>57</c:v>
                </c:pt>
                <c:pt idx="17">
                  <c:v>51</c:v>
                </c:pt>
                <c:pt idx="18">
                  <c:v>44</c:v>
                </c:pt>
                <c:pt idx="19">
                  <c:v>61.390243902439032</c:v>
                </c:pt>
                <c:pt idx="20">
                  <c:v>48.444444444444414</c:v>
                </c:pt>
              </c:numCache>
            </c:numRef>
          </c:val>
        </c:ser>
        <c:axId val="167735296"/>
        <c:axId val="167736832"/>
      </c:barChart>
      <c:catAx>
        <c:axId val="167735296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7736832"/>
        <c:crossesAt val="0"/>
        <c:auto val="1"/>
        <c:lblAlgn val="ctr"/>
        <c:lblOffset val="100"/>
      </c:catAx>
      <c:valAx>
        <c:axId val="167736832"/>
        <c:scaling>
          <c:orientation val="minMax"/>
        </c:scaling>
        <c:axPos val="l"/>
        <c:numFmt formatCode="0.00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7735296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7.7753359247302714E-2"/>
          <c:y val="3.6389652953603802E-2"/>
          <c:w val="0.90021317847697357"/>
          <c:h val="0.8707720182792239"/>
        </c:manualLayout>
      </c:layout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666699"/>
                </a:gs>
                <a:gs pos="100000">
                  <a:srgbClr val="666699"/>
                </a:gs>
              </a:gsLst>
              <a:lin ang="16200000"/>
            </a:gra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6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7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9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20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 i="0" baseline="0"/>
                      <a:t>4</a:t>
                    </a:r>
                    <a:r>
                      <a:rPr lang="en-US"/>
                      <a:t>9,5</a:t>
                    </a:r>
                  </a:p>
                </c:rich>
              </c:tx>
              <c:dLblPos val="outEnd"/>
              <c:showVal val="1"/>
              <c:separator>
</c:separator>
            </c:dLbl>
            <c:dLbl>
              <c:idx val="16"/>
              <c:layout>
                <c:manualLayout>
                  <c:x val="1.1111111111111117E-2"/>
                  <c:y val="-3.8330886092377434E-2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биология!$A$12:$A$32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биология!$D$12:$D$32</c:f>
              <c:numCache>
                <c:formatCode>0.00</c:formatCode>
                <c:ptCount val="21"/>
                <c:pt idx="0">
                  <c:v>44</c:v>
                </c:pt>
                <c:pt idx="1">
                  <c:v>57</c:v>
                </c:pt>
                <c:pt idx="2">
                  <c:v>0</c:v>
                </c:pt>
                <c:pt idx="3">
                  <c:v>53</c:v>
                </c:pt>
                <c:pt idx="4">
                  <c:v>51.4</c:v>
                </c:pt>
                <c:pt idx="5">
                  <c:v>69.5</c:v>
                </c:pt>
                <c:pt idx="6">
                  <c:v>59.93333333333333</c:v>
                </c:pt>
                <c:pt idx="7">
                  <c:v>62</c:v>
                </c:pt>
                <c:pt idx="8">
                  <c:v>26.666666666666668</c:v>
                </c:pt>
                <c:pt idx="9">
                  <c:v>67.5</c:v>
                </c:pt>
                <c:pt idx="10">
                  <c:v>33</c:v>
                </c:pt>
                <c:pt idx="11">
                  <c:v>53.2</c:v>
                </c:pt>
                <c:pt idx="12">
                  <c:v>46</c:v>
                </c:pt>
                <c:pt idx="13">
                  <c:v>43</c:v>
                </c:pt>
                <c:pt idx="14">
                  <c:v>59.428571428571445</c:v>
                </c:pt>
                <c:pt idx="15">
                  <c:v>53</c:v>
                </c:pt>
                <c:pt idx="16">
                  <c:v>50</c:v>
                </c:pt>
                <c:pt idx="17">
                  <c:v>46</c:v>
                </c:pt>
                <c:pt idx="18">
                  <c:v>0</c:v>
                </c:pt>
                <c:pt idx="19">
                  <c:v>47</c:v>
                </c:pt>
                <c:pt idx="20">
                  <c:v>19</c:v>
                </c:pt>
              </c:numCache>
            </c:numRef>
          </c:val>
        </c:ser>
        <c:gapWidth val="75"/>
        <c:overlap val="-25"/>
        <c:axId val="168602624"/>
        <c:axId val="168608512"/>
      </c:barChart>
      <c:catAx>
        <c:axId val="16860262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noFill/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608512"/>
        <c:crossesAt val="0"/>
        <c:auto val="1"/>
        <c:lblAlgn val="ctr"/>
        <c:lblOffset val="100"/>
      </c:catAx>
      <c:valAx>
        <c:axId val="168608512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602624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4.7825548259199609E-2"/>
          <c:w val="0.95613817097415499"/>
          <c:h val="0.91686284227481163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биология!$A$12:$A$32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биология!$H$12:$H$32</c:f>
              <c:numCache>
                <c:formatCode>0%</c:formatCode>
                <c:ptCount val="21"/>
                <c:pt idx="0">
                  <c:v>0.1</c:v>
                </c:pt>
                <c:pt idx="1">
                  <c:v>0.16666666666666666</c:v>
                </c:pt>
                <c:pt idx="2">
                  <c:v>0</c:v>
                </c:pt>
                <c:pt idx="3">
                  <c:v>0</c:v>
                </c:pt>
                <c:pt idx="4">
                  <c:v>0.2</c:v>
                </c:pt>
                <c:pt idx="5">
                  <c:v>0.5</c:v>
                </c:pt>
                <c:pt idx="6">
                  <c:v>0.13333333333333339</c:v>
                </c:pt>
                <c:pt idx="7">
                  <c:v>0</c:v>
                </c:pt>
                <c:pt idx="8">
                  <c:v>0</c:v>
                </c:pt>
                <c:pt idx="9">
                  <c:v>0.5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0.14285714285714293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</c:ser>
        <c:shape val="cylinder"/>
        <c:axId val="168535552"/>
        <c:axId val="168537088"/>
        <c:axId val="0"/>
      </c:bar3DChart>
      <c:catAx>
        <c:axId val="168535552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0" vert="horz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537088"/>
        <c:crossesAt val="0"/>
        <c:auto val="1"/>
        <c:lblAlgn val="ctr"/>
        <c:lblOffset val="100"/>
      </c:catAx>
      <c:valAx>
        <c:axId val="168537088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535552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autoTitleDeleted val="1"/>
    <c:view3D>
      <c:rotX val="16"/>
      <c:rotY val="19"/>
      <c:rAngAx val="1"/>
    </c:view3D>
    <c:plotArea>
      <c:layout>
        <c:manualLayout>
          <c:xMode val="edge"/>
          <c:yMode val="edge"/>
          <c:x val="1.9926901316777788E-2"/>
          <c:y val="5.025974025974031E-2"/>
          <c:w val="0.96525309167376061"/>
          <c:h val="0.91285714285714259"/>
        </c:manualLayout>
      </c:layout>
      <c:bar3DChart>
        <c:barDir val="col"/>
        <c:grouping val="clustered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Pt>
            <c:idx val="8"/>
            <c:spPr>
              <a:solidFill>
                <a:srgbClr val="FF0000"/>
              </a:solidFill>
            </c:spPr>
          </c:dPt>
          <c:dPt>
            <c:idx val="10"/>
            <c:spPr>
              <a:solidFill>
                <a:srgbClr val="FF0000"/>
              </a:solidFill>
            </c:spPr>
          </c:dPt>
          <c:dPt>
            <c:idx val="19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 b="1" i="0" baseline="0"/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биология!$A$12:$A$32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биология!$F$12:$F$32</c:f>
              <c:numCache>
                <c:formatCode>0%</c:formatCode>
                <c:ptCount val="21"/>
                <c:pt idx="0">
                  <c:v>0.5</c:v>
                </c:pt>
                <c:pt idx="1">
                  <c:v>0.16666666666666666</c:v>
                </c:pt>
                <c:pt idx="2">
                  <c:v>0</c:v>
                </c:pt>
                <c:pt idx="3">
                  <c:v>0</c:v>
                </c:pt>
                <c:pt idx="4">
                  <c:v>0.2</c:v>
                </c:pt>
                <c:pt idx="5">
                  <c:v>0.25</c:v>
                </c:pt>
                <c:pt idx="6">
                  <c:v>6.666666666666668E-2</c:v>
                </c:pt>
                <c:pt idx="7">
                  <c:v>0.2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0.14285714285714293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</c:numCache>
            </c:numRef>
          </c:val>
        </c:ser>
        <c:shape val="cone"/>
        <c:axId val="168707200"/>
        <c:axId val="168708736"/>
        <c:axId val="0"/>
      </c:bar3DChart>
      <c:catAx>
        <c:axId val="1687072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68708736"/>
        <c:crossesAt val="0"/>
        <c:auto val="1"/>
        <c:lblAlgn val="ctr"/>
        <c:lblOffset val="100"/>
      </c:catAx>
      <c:valAx>
        <c:axId val="16870873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68707200"/>
        <c:crossesAt val="1"/>
        <c:crossBetween val="midCat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xMode val="edge"/>
          <c:yMode val="edge"/>
          <c:x val="1.9921423619135816E-2"/>
          <c:y val="1.0395235517054699E-2"/>
          <c:w val="0.97439334411832701"/>
          <c:h val="0.98960476448294321"/>
        </c:manualLayout>
      </c:layout>
      <c:lineChart>
        <c:grouping val="stacked"/>
        <c:ser>
          <c:idx val="0"/>
          <c:order val="0"/>
          <c:spPr>
            <a:ln w="381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dLbl>
              <c:idx val="0"/>
              <c:layout>
                <c:manualLayout>
                  <c:x val="-9.2812773403324507E-3"/>
                  <c:y val="2.7396256592583476E-2"/>
                </c:manualLayout>
              </c:layout>
              <c:dLblPos val="r"/>
              <c:showVal val="1"/>
              <c:separator>
</c:separator>
            </c:dLbl>
            <c:dLbl>
              <c:idx val="8"/>
              <c:layout>
                <c:manualLayout>
                  <c:x val="4.4094488188976415E-4"/>
                  <c:y val="-9.2541466580475743E-3"/>
                </c:manualLayout>
              </c:layout>
              <c:dLblPos val="r"/>
              <c:showVal val="1"/>
              <c:separator>
</c:separator>
            </c:dLbl>
            <c:dLbl>
              <c:idx val="11"/>
              <c:layout>
                <c:manualLayout>
                  <c:x val="-1.4836832895888018E-2"/>
                  <c:y val="-3.3687748825134943E-2"/>
                </c:manualLayout>
              </c:layout>
              <c:dLblPos val="r"/>
              <c:showVal val="1"/>
              <c:separator>
</c:separator>
            </c:dLbl>
            <c:dLbl>
              <c:idx val="12"/>
              <c:layout>
                <c:manualLayout>
                  <c:x val="-5.297222222222224E-2"/>
                  <c:y val="-1.1096126023517827E-3"/>
                </c:manualLayout>
              </c:layout>
              <c:dLblPos val="r"/>
              <c:showVal val="1"/>
              <c:separator>
</c:separator>
            </c:dLbl>
            <c:dLbl>
              <c:idx val="14"/>
              <c:layout>
                <c:manualLayout>
                  <c:x val="-7.1388888888887884E-3"/>
                  <c:y val="-2.9615481797287031E-2"/>
                </c:manualLayout>
              </c:layout>
              <c:dLblPos val="r"/>
              <c:showVal val="1"/>
              <c:separator>
</c:separator>
            </c:dLbl>
            <c:dLbl>
              <c:idx val="15"/>
              <c:delete val="1"/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биология!$A$12:$A$32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биология!$C$38:$C$58</c:f>
              <c:numCache>
                <c:formatCode>0%</c:formatCode>
                <c:ptCount val="20"/>
                <c:pt idx="0">
                  <c:v>0.16129032258064521</c:v>
                </c:pt>
                <c:pt idx="1">
                  <c:v>0.17142857142857137</c:v>
                </c:pt>
                <c:pt idx="3">
                  <c:v>3.5714285714285712E-2</c:v>
                </c:pt>
                <c:pt idx="4">
                  <c:v>0.15625000000000006</c:v>
                </c:pt>
                <c:pt idx="5">
                  <c:v>0.23529411764705888</c:v>
                </c:pt>
                <c:pt idx="6">
                  <c:v>0.18518518518518526</c:v>
                </c:pt>
                <c:pt idx="7">
                  <c:v>0.21739130434782619</c:v>
                </c:pt>
                <c:pt idx="8">
                  <c:v>0.13636363636363635</c:v>
                </c:pt>
                <c:pt idx="9">
                  <c:v>0.5</c:v>
                </c:pt>
                <c:pt idx="10">
                  <c:v>0.33333333333333331</c:v>
                </c:pt>
                <c:pt idx="11">
                  <c:v>0.17241379310344837</c:v>
                </c:pt>
                <c:pt idx="12">
                  <c:v>6.25E-2</c:v>
                </c:pt>
                <c:pt idx="13">
                  <c:v>0.16666666666666666</c:v>
                </c:pt>
                <c:pt idx="14">
                  <c:v>6.666666666666668E-2</c:v>
                </c:pt>
                <c:pt idx="15">
                  <c:v>6.666666666666668E-2</c:v>
                </c:pt>
                <c:pt idx="16">
                  <c:v>7.1428571428571425E-2</c:v>
                </c:pt>
                <c:pt idx="18">
                  <c:v>0.14634146341463422</c:v>
                </c:pt>
                <c:pt idx="19">
                  <c:v>0.1111111111111111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8732928"/>
        <c:axId val="168738816"/>
      </c:lineChart>
      <c:catAx>
        <c:axId val="168732928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 rot="-270000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738816"/>
        <c:crossesAt val="0"/>
        <c:auto val="1"/>
        <c:lblAlgn val="ctr"/>
        <c:lblOffset val="100"/>
      </c:catAx>
      <c:valAx>
        <c:axId val="168738816"/>
        <c:scaling>
          <c:orientation val="minMax"/>
          <c:max val="0.60000000000000064"/>
        </c:scaling>
        <c:axPos val="l"/>
        <c:majorGridlines/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732928"/>
        <c:crossesAt val="1"/>
        <c:crossBetween val="midCat"/>
        <c:majorUnit val="0.05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2.3096663815226702E-2"/>
          <c:y val="0"/>
          <c:w val="0.97123609923011101"/>
          <c:h val="0.98819052617766656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7030A0"/>
            </a:soli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spPr>
              <a:solidFill>
                <a:srgbClr val="FFFF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физика!$A$10:$A$24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физика!$D$10:$D$24</c:f>
              <c:numCache>
                <c:formatCode>0.00</c:formatCode>
                <c:ptCount val="15"/>
                <c:pt idx="0">
                  <c:v>57.888888888888886</c:v>
                </c:pt>
                <c:pt idx="1">
                  <c:v>59.555555555555557</c:v>
                </c:pt>
                <c:pt idx="2">
                  <c:v>32</c:v>
                </c:pt>
                <c:pt idx="3">
                  <c:v>58</c:v>
                </c:pt>
                <c:pt idx="4">
                  <c:v>78</c:v>
                </c:pt>
                <c:pt idx="5">
                  <c:v>60.75</c:v>
                </c:pt>
                <c:pt idx="6">
                  <c:v>66.874999999999986</c:v>
                </c:pt>
                <c:pt idx="7">
                  <c:v>25</c:v>
                </c:pt>
                <c:pt idx="8">
                  <c:v>40.666666666666636</c:v>
                </c:pt>
                <c:pt idx="9">
                  <c:v>41</c:v>
                </c:pt>
                <c:pt idx="10">
                  <c:v>64.2</c:v>
                </c:pt>
                <c:pt idx="11">
                  <c:v>65</c:v>
                </c:pt>
                <c:pt idx="12">
                  <c:v>49</c:v>
                </c:pt>
                <c:pt idx="13">
                  <c:v>60.5</c:v>
                </c:pt>
                <c:pt idx="14">
                  <c:v>78</c:v>
                </c:pt>
              </c:numCache>
            </c:numRef>
          </c:val>
        </c:ser>
        <c:gapWidth val="75"/>
        <c:overlap val="-25"/>
        <c:axId val="168671872"/>
        <c:axId val="168681856"/>
      </c:barChart>
      <c:catAx>
        <c:axId val="16867187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681856"/>
        <c:crossesAt val="0"/>
        <c:auto val="1"/>
        <c:lblAlgn val="ctr"/>
        <c:lblOffset val="100"/>
      </c:catAx>
      <c:valAx>
        <c:axId val="16868185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671872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6.3133791298658828E-2"/>
          <c:w val="0.95613817097415499"/>
          <c:h val="0.8900883218841995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физика!$A$10:$A$24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физика!$H$10:$H$24</c:f>
              <c:numCache>
                <c:formatCode>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0.5</c:v>
                </c:pt>
                <c:pt idx="5">
                  <c:v>0</c:v>
                </c:pt>
                <c:pt idx="6">
                  <c:v>0.125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0.2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0.28571428571428586</c:v>
                </c:pt>
              </c:numCache>
            </c:numRef>
          </c:val>
        </c:ser>
        <c:shape val="cylinder"/>
        <c:axId val="168801408"/>
        <c:axId val="168802944"/>
        <c:axId val="0"/>
      </c:bar3DChart>
      <c:catAx>
        <c:axId val="168801408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0" vert="horz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02944"/>
        <c:crossesAt val="0"/>
        <c:auto val="1"/>
        <c:lblAlgn val="ctr"/>
        <c:lblOffset val="100"/>
      </c:catAx>
      <c:valAx>
        <c:axId val="168802944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01408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1.8071470628198721E-2"/>
          <c:y val="6.2177002583979277E-2"/>
          <c:w val="0.96834095747090065"/>
          <c:h val="0.8916343669250645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dPt>
            <c:idx val="2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физика!$A$10:$A$24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физика!$F$10:$F$24</c:f>
              <c:numCache>
                <c:formatCode>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0.16666666666666666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0.33333333333333331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hape val="cone"/>
        <c:axId val="168893824"/>
        <c:axId val="168899712"/>
        <c:axId val="0"/>
      </c:bar3DChart>
      <c:catAx>
        <c:axId val="168893824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99712"/>
        <c:crossesAt val="0"/>
        <c:auto val="1"/>
        <c:lblAlgn val="ctr"/>
        <c:lblOffset val="100"/>
      </c:catAx>
      <c:valAx>
        <c:axId val="168899712"/>
        <c:scaling>
          <c:orientation val="minMax"/>
        </c:scaling>
        <c:axPos val="l"/>
        <c:majorGridlines>
          <c:spPr>
            <a:ln w="0">
              <a:solidFill>
                <a:srgbClr val="CCFFCC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93824"/>
        <c:crossesAt val="1"/>
        <c:crossBetween val="midCat"/>
      </c:valAx>
    </c:plotArea>
    <c:plotVisOnly val="1"/>
    <c:dispBlanksAs val="gap"/>
  </c:chart>
  <c:spPr>
    <a:noFill/>
    <a:ln w="12600">
      <a:noFill/>
    </a:ln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0834183549531201E-2"/>
          <c:y val="0"/>
          <c:w val="0.96987805470533905"/>
          <c:h val="1"/>
        </c:manualLayout>
      </c:layout>
      <c:lineChart>
        <c:grouping val="stacked"/>
        <c:ser>
          <c:idx val="0"/>
          <c:order val="0"/>
          <c:spPr>
            <a:ln w="381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физика!$A$10:$A$24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физика!$I$10:$I$24</c:f>
              <c:numCache>
                <c:formatCode>0%</c:formatCode>
                <c:ptCount val="15"/>
                <c:pt idx="0">
                  <c:v>0.14516129032258066</c:v>
                </c:pt>
                <c:pt idx="1">
                  <c:v>0.25714285714285712</c:v>
                </c:pt>
                <c:pt idx="2">
                  <c:v>0.14285714285714285</c:v>
                </c:pt>
                <c:pt idx="3">
                  <c:v>0.21428571428571427</c:v>
                </c:pt>
                <c:pt idx="4">
                  <c:v>6.25E-2</c:v>
                </c:pt>
                <c:pt idx="5">
                  <c:v>0.23529411764705882</c:v>
                </c:pt>
                <c:pt idx="6">
                  <c:v>0.19753086419753085</c:v>
                </c:pt>
                <c:pt idx="7">
                  <c:v>9.0909090909090912E-2</c:v>
                </c:pt>
                <c:pt idx="8">
                  <c:v>0.10344827586206896</c:v>
                </c:pt>
                <c:pt idx="9">
                  <c:v>0.1875</c:v>
                </c:pt>
                <c:pt idx="10">
                  <c:v>0.11904761904761904</c:v>
                </c:pt>
                <c:pt idx="11">
                  <c:v>6.6666666666666666E-2</c:v>
                </c:pt>
                <c:pt idx="12">
                  <c:v>6.6666666666666666E-2</c:v>
                </c:pt>
                <c:pt idx="13">
                  <c:v>0.14285714285714285</c:v>
                </c:pt>
                <c:pt idx="14">
                  <c:v>0.17073170731707318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29499904"/>
        <c:axId val="129501824"/>
      </c:lineChart>
      <c:catAx>
        <c:axId val="12949990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 rot="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29501824"/>
        <c:crossesAt val="0"/>
        <c:auto val="1"/>
        <c:lblAlgn val="ctr"/>
        <c:lblOffset val="100"/>
      </c:catAx>
      <c:valAx>
        <c:axId val="129501824"/>
        <c:scaling>
          <c:orientation val="minMax"/>
        </c:scaling>
        <c:axPos val="l"/>
        <c:majorGridlines/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6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29499904"/>
        <c:crossesAt val="1"/>
        <c:crossBetween val="midCat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1013686911890499E-2"/>
          <c:y val="8.1343479401731981E-3"/>
          <c:w val="0.97027373823781005"/>
          <c:h val="0.9918656520598289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FF00"/>
            </a:soli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0"/>
              <c:layout>
                <c:manualLayout>
                  <c:x val="1.1953053675799302E-2"/>
                  <c:y val="4.2429661072787981E-17"/>
                </c:manualLayout>
              </c:layout>
              <c:dLblPos val="outEnd"/>
              <c:showVal val="1"/>
              <c:separator>
</c:separator>
            </c:dLbl>
            <c:dLbl>
              <c:idx val="7"/>
              <c:layout>
                <c:manualLayout>
                  <c:x val="0"/>
                  <c:y val="1.3886231309624689E-2"/>
                </c:manualLayout>
              </c:layout>
              <c:dLblPos val="outEnd"/>
              <c:showVal val="1"/>
              <c:separator>
</c:separator>
            </c:dLbl>
            <c:dLbl>
              <c:idx val="11"/>
              <c:layout>
                <c:manualLayout>
                  <c:x val="1.9921756126332186E-3"/>
                  <c:y val="-2.3143718849374492E-2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история!$A$14:$A$28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15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26</c:v>
                </c:pt>
                <c:pt idx="12">
                  <c:v>28</c:v>
                </c:pt>
                <c:pt idx="13">
                  <c:v>32</c:v>
                </c:pt>
              </c:numCache>
            </c:numRef>
          </c:cat>
          <c:val>
            <c:numRef>
              <c:f>история!$D$14:$D$28</c:f>
              <c:numCache>
                <c:formatCode>0.00</c:formatCode>
                <c:ptCount val="14"/>
                <c:pt idx="0">
                  <c:v>51</c:v>
                </c:pt>
                <c:pt idx="1">
                  <c:v>47.5</c:v>
                </c:pt>
                <c:pt idx="2">
                  <c:v>69.166666666666671</c:v>
                </c:pt>
                <c:pt idx="3">
                  <c:v>60.6</c:v>
                </c:pt>
                <c:pt idx="4">
                  <c:v>63.07692307692308</c:v>
                </c:pt>
                <c:pt idx="5">
                  <c:v>67.666666666666671</c:v>
                </c:pt>
                <c:pt idx="6">
                  <c:v>63.75</c:v>
                </c:pt>
                <c:pt idx="7">
                  <c:v>57.2</c:v>
                </c:pt>
                <c:pt idx="8">
                  <c:v>80</c:v>
                </c:pt>
                <c:pt idx="9">
                  <c:v>74.124999999999986</c:v>
                </c:pt>
                <c:pt idx="10">
                  <c:v>81</c:v>
                </c:pt>
                <c:pt idx="11">
                  <c:v>60</c:v>
                </c:pt>
                <c:pt idx="12">
                  <c:v>78</c:v>
                </c:pt>
                <c:pt idx="13">
                  <c:v>81</c:v>
                </c:pt>
              </c:numCache>
            </c:numRef>
          </c:val>
        </c:ser>
        <c:gapWidth val="75"/>
        <c:overlap val="-25"/>
        <c:axId val="169057664"/>
        <c:axId val="169059456"/>
      </c:barChart>
      <c:catAx>
        <c:axId val="16905766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059456"/>
        <c:crossesAt val="0"/>
        <c:auto val="1"/>
        <c:lblAlgn val="ctr"/>
        <c:lblOffset val="100"/>
      </c:catAx>
      <c:valAx>
        <c:axId val="16905945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057664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noFill/>
    <a:ln w="12600">
      <a:noFill/>
    </a:ln>
  </c:spPr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6.1543367346938813E-2"/>
          <c:w val="0.95613817097415499"/>
          <c:h val="0.8930165816326491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4"/>
            <c:spPr>
              <a:solidFill>
                <a:srgbClr val="FF0000"/>
              </a:solidFill>
              <a:ln w="0">
                <a:noFill/>
              </a:ln>
            </c:spPr>
          </c:dPt>
          <c:dLbls>
            <c:dLbl>
              <c:idx val="9"/>
              <c:layout/>
              <c:showVal val="1"/>
            </c:dLbl>
            <c:dLbl>
              <c:idx val="12"/>
              <c:delete val="1"/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история!$A$14:$A$28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15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26</c:v>
                </c:pt>
                <c:pt idx="12">
                  <c:v>28</c:v>
                </c:pt>
                <c:pt idx="13">
                  <c:v>32</c:v>
                </c:pt>
              </c:numCache>
            </c:numRef>
          </c:cat>
          <c:val>
            <c:numRef>
              <c:f>история!$H$14:$H$28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0.33333333333333331</c:v>
                </c:pt>
                <c:pt idx="3">
                  <c:v>0</c:v>
                </c:pt>
                <c:pt idx="4">
                  <c:v>0.15384615384615394</c:v>
                </c:pt>
                <c:pt idx="5">
                  <c:v>0.33333333333333331</c:v>
                </c:pt>
                <c:pt idx="6">
                  <c:v>0.25</c:v>
                </c:pt>
                <c:pt idx="7">
                  <c:v>0.2</c:v>
                </c:pt>
                <c:pt idx="8">
                  <c:v>1</c:v>
                </c:pt>
                <c:pt idx="9">
                  <c:v>0.25</c:v>
                </c:pt>
                <c:pt idx="10">
                  <c:v>0.66666666666666663</c:v>
                </c:pt>
                <c:pt idx="11">
                  <c:v>0</c:v>
                </c:pt>
                <c:pt idx="12">
                  <c:v>0</c:v>
                </c:pt>
                <c:pt idx="13">
                  <c:v>0.33333333333333331</c:v>
                </c:pt>
              </c:numCache>
            </c:numRef>
          </c:val>
        </c:ser>
        <c:shape val="cylinder"/>
        <c:axId val="168855424"/>
        <c:axId val="168856960"/>
        <c:axId val="0"/>
      </c:bar3DChart>
      <c:catAx>
        <c:axId val="168855424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-540000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56960"/>
        <c:crossesAt val="0"/>
        <c:auto val="1"/>
        <c:lblAlgn val="ctr"/>
        <c:lblOffset val="100"/>
      </c:catAx>
      <c:valAx>
        <c:axId val="168856960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855424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1.0446809554171403E-2"/>
          <c:y val="2.1485640250485973E-2"/>
          <c:w val="0.98293197312276159"/>
          <c:h val="0.96491038652559113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1859C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'русский язык'!$A$9:$A$29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</c:numCache>
            </c:numRef>
          </c:cat>
          <c:val>
            <c:numRef>
              <c:f>'русский язык'!$H$9:$H$29</c:f>
              <c:numCache>
                <c:formatCode>0%</c:formatCode>
                <c:ptCount val="21"/>
                <c:pt idx="0">
                  <c:v>8.0645161290322606E-2</c:v>
                </c:pt>
                <c:pt idx="1">
                  <c:v>0.14285714285714293</c:v>
                </c:pt>
                <c:pt idx="2">
                  <c:v>0.14285714285714293</c:v>
                </c:pt>
                <c:pt idx="3">
                  <c:v>0</c:v>
                </c:pt>
                <c:pt idx="4">
                  <c:v>0.125</c:v>
                </c:pt>
                <c:pt idx="5">
                  <c:v>0.11764705882352942</c:v>
                </c:pt>
                <c:pt idx="6">
                  <c:v>0.12345679012345678</c:v>
                </c:pt>
                <c:pt idx="7">
                  <c:v>0.17391304347826098</c:v>
                </c:pt>
                <c:pt idx="8">
                  <c:v>4.5454545454545463E-2</c:v>
                </c:pt>
                <c:pt idx="9">
                  <c:v>0.25</c:v>
                </c:pt>
                <c:pt idx="10">
                  <c:v>0</c:v>
                </c:pt>
                <c:pt idx="11">
                  <c:v>6.8965517241379309E-2</c:v>
                </c:pt>
                <c:pt idx="12">
                  <c:v>0</c:v>
                </c:pt>
                <c:pt idx="13">
                  <c:v>0</c:v>
                </c:pt>
                <c:pt idx="14">
                  <c:v>0.21428571428571427</c:v>
                </c:pt>
                <c:pt idx="15">
                  <c:v>6.666666666666668E-2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0.12195121951219511</c:v>
                </c:pt>
                <c:pt idx="20">
                  <c:v>0</c:v>
                </c:pt>
              </c:numCache>
            </c:numRef>
          </c:val>
        </c:ser>
        <c:gapWidth val="75"/>
        <c:shape val="cylinder"/>
        <c:axId val="167201024"/>
        <c:axId val="167202816"/>
        <c:axId val="0"/>
      </c:bar3DChart>
      <c:catAx>
        <c:axId val="16720102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7202816"/>
        <c:crossesAt val="0"/>
        <c:auto val="1"/>
        <c:lblAlgn val="ctr"/>
        <c:lblOffset val="100"/>
      </c:catAx>
      <c:valAx>
        <c:axId val="16720281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7201024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xMode val="edge"/>
          <c:yMode val="edge"/>
          <c:x val="1.05986672962905E-2"/>
          <c:y val="6.8378119001919506E-3"/>
          <c:w val="0.97187680360984563"/>
          <c:h val="0.99316218809980539"/>
        </c:manualLayout>
      </c:layout>
      <c:lineChart>
        <c:grouping val="stacked"/>
        <c:ser>
          <c:idx val="0"/>
          <c:order val="0"/>
          <c:spPr>
            <a:ln w="381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история!$A$14:$A$28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15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26</c:v>
                </c:pt>
                <c:pt idx="12">
                  <c:v>28</c:v>
                </c:pt>
                <c:pt idx="13">
                  <c:v>32</c:v>
                </c:pt>
              </c:numCache>
            </c:numRef>
          </c:cat>
          <c:val>
            <c:numRef>
              <c:f>история!$I$14:$I$28</c:f>
              <c:numCache>
                <c:formatCode>0%</c:formatCode>
                <c:ptCount val="14"/>
                <c:pt idx="0">
                  <c:v>3.2258064516129045E-2</c:v>
                </c:pt>
                <c:pt idx="1">
                  <c:v>0.17142857142857137</c:v>
                </c:pt>
                <c:pt idx="2">
                  <c:v>0.21428571428571427</c:v>
                </c:pt>
                <c:pt idx="3">
                  <c:v>0.15625000000000006</c:v>
                </c:pt>
                <c:pt idx="4">
                  <c:v>0.16049382716049393</c:v>
                </c:pt>
                <c:pt idx="5">
                  <c:v>0.1304347826086957</c:v>
                </c:pt>
                <c:pt idx="6">
                  <c:v>0.18181818181818193</c:v>
                </c:pt>
                <c:pt idx="7">
                  <c:v>0.17241379310344837</c:v>
                </c:pt>
                <c:pt idx="8">
                  <c:v>8.3333333333333343E-2</c:v>
                </c:pt>
                <c:pt idx="9">
                  <c:v>0.19047619047619058</c:v>
                </c:pt>
                <c:pt idx="10">
                  <c:v>0.2</c:v>
                </c:pt>
                <c:pt idx="11">
                  <c:v>0.13333333333333339</c:v>
                </c:pt>
                <c:pt idx="12">
                  <c:v>7.1428571428571425E-2</c:v>
                </c:pt>
                <c:pt idx="13">
                  <c:v>7.3170731707317069E-2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8844672"/>
        <c:axId val="169084032"/>
      </c:lineChart>
      <c:catAx>
        <c:axId val="16884467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 rot="0"/>
          <a:lstStyle/>
          <a:p>
            <a:pPr>
              <a:defRPr baseline="0"/>
            </a:pPr>
            <a:endParaRPr lang="ru-RU"/>
          </a:p>
        </c:txPr>
        <c:crossAx val="169084032"/>
        <c:crossesAt val="0"/>
        <c:auto val="1"/>
        <c:lblAlgn val="ctr"/>
        <c:lblOffset val="100"/>
      </c:catAx>
      <c:valAx>
        <c:axId val="169084032"/>
        <c:scaling>
          <c:orientation val="minMax"/>
        </c:scaling>
        <c:axPos val="l"/>
        <c:majorGridlines/>
        <c:numFmt formatCode="0%" sourceLinked="1"/>
        <c:tickLblPos val="nextTo"/>
        <c:spPr>
          <a:ln w="0">
            <a:solidFill>
              <a:srgbClr val="808080"/>
            </a:solidFill>
          </a:ln>
        </c:spPr>
        <c:crossAx val="168844672"/>
        <c:crossesAt val="1"/>
        <c:crossBetween val="midCat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txPr>
    <a:bodyPr/>
    <a:lstStyle/>
    <a:p>
      <a:pPr>
        <a:defRPr sz="1400" b="1" i="0" baseline="0"/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7753359247302714E-2"/>
          <c:y val="3.1759694203984314E-2"/>
          <c:w val="0.88150068863393227"/>
          <c:h val="0.8707720182792237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7030A0"/>
            </a:solidFill>
            <a:ln w="0">
              <a:noFill/>
            </a:ln>
          </c:spPr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5"/>
            <c:spPr>
              <a:solidFill>
                <a:srgbClr val="FFFF00"/>
              </a:solidFill>
              <a:ln w="0">
                <a:noFill/>
              </a:ln>
            </c:spPr>
          </c:dPt>
          <c:dLbls>
            <c:dLbl>
              <c:idx val="7"/>
              <c:layout>
                <c:manualLayout>
                  <c:x val="-1.38888888888889E-3"/>
                  <c:y val="-1.9429358219230489E-2"/>
                </c:manualLayout>
              </c:layout>
              <c:dLblPos val="outEnd"/>
              <c:showVal val="1"/>
              <c:separator>
</c:separator>
            </c:dLbl>
            <c:dLbl>
              <c:idx val="9"/>
              <c:layout>
                <c:manualLayout>
                  <c:x val="0"/>
                  <c:y val="-3.703966999695589E-2"/>
                </c:manualLayout>
              </c:layout>
              <c:dLblPos val="outEnd"/>
              <c:showVal val="1"/>
              <c:separator>
</c:separator>
            </c:dLbl>
            <c:dLbl>
              <c:idx val="14"/>
              <c:layout>
                <c:manualLayout>
                  <c:x val="2.777777777777882E-3"/>
                  <c:y val="1.6163657920905683E-2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'английский язык'!$A$13:$A$29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15</c:v>
                </c:pt>
                <c:pt idx="10">
                  <c:v>16</c:v>
                </c:pt>
                <c:pt idx="11">
                  <c:v>21</c:v>
                </c:pt>
                <c:pt idx="12">
                  <c:v>22</c:v>
                </c:pt>
                <c:pt idx="13">
                  <c:v>26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'английский язык'!$D$13:$D$29</c:f>
              <c:numCache>
                <c:formatCode>0.00</c:formatCode>
                <c:ptCount val="16"/>
                <c:pt idx="0">
                  <c:v>45</c:v>
                </c:pt>
                <c:pt idx="1">
                  <c:v>65.75</c:v>
                </c:pt>
                <c:pt idx="2">
                  <c:v>54</c:v>
                </c:pt>
                <c:pt idx="3">
                  <c:v>63.666666666666636</c:v>
                </c:pt>
                <c:pt idx="4">
                  <c:v>72</c:v>
                </c:pt>
                <c:pt idx="5">
                  <c:v>80</c:v>
                </c:pt>
                <c:pt idx="6">
                  <c:v>75</c:v>
                </c:pt>
                <c:pt idx="7">
                  <c:v>60.5</c:v>
                </c:pt>
                <c:pt idx="8">
                  <c:v>80.5</c:v>
                </c:pt>
                <c:pt idx="9">
                  <c:v>58.5</c:v>
                </c:pt>
                <c:pt idx="10">
                  <c:v>48</c:v>
                </c:pt>
                <c:pt idx="11">
                  <c:v>75</c:v>
                </c:pt>
                <c:pt idx="12">
                  <c:v>53.333333333333336</c:v>
                </c:pt>
                <c:pt idx="13">
                  <c:v>42</c:v>
                </c:pt>
                <c:pt idx="14">
                  <c:v>57.444444444444414</c:v>
                </c:pt>
                <c:pt idx="15">
                  <c:v>76</c:v>
                </c:pt>
              </c:numCache>
            </c:numRef>
          </c:val>
        </c:ser>
        <c:gapWidth val="75"/>
        <c:overlap val="-25"/>
        <c:axId val="169159680"/>
        <c:axId val="169161472"/>
      </c:barChart>
      <c:catAx>
        <c:axId val="16915968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161472"/>
        <c:crossesAt val="0"/>
        <c:auto val="1"/>
        <c:lblAlgn val="ctr"/>
        <c:lblOffset val="100"/>
      </c:catAx>
      <c:valAx>
        <c:axId val="169161472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159680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5.3820412716118232E-2"/>
          <c:w val="0.95613817097415499"/>
          <c:h val="0.9067205800334630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dLbl>
              <c:idx val="1"/>
              <c:spPr/>
              <c:txPr>
                <a:bodyPr wrap="none"/>
                <a:lstStyle/>
                <a:p>
                  <a:pPr>
                    <a:defRPr sz="1400" b="0" strike="noStrike" spc="-1" baseline="0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-2.5627972464147029E-2"/>
                  <c:y val="-4.5431521902774322E-17"/>
                </c:manualLayout>
              </c:layout>
              <c:showVal val="1"/>
              <c:separator>
</c:separator>
            </c:dLbl>
            <c:dLbl>
              <c:idx val="5"/>
              <c:layout>
                <c:manualLayout>
                  <c:x val="4.6596313571176324E-3"/>
                  <c:y val="-4.5431521902774322E-17"/>
                </c:manualLayout>
              </c:layout>
              <c:spPr/>
              <c:txPr>
                <a:bodyPr wrap="none"/>
                <a:lstStyle/>
                <a:p>
                  <a:pPr>
                    <a:defRPr sz="1400" b="0" strike="noStrike" spc="-1" baseline="0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showVal val="1"/>
              <c:separator>
</c:separator>
            </c:dLbl>
            <c:dLbl>
              <c:idx val="10"/>
              <c:spPr/>
              <c:txPr>
                <a:bodyPr wrap="none"/>
                <a:lstStyle/>
                <a:p>
                  <a:pPr>
                    <a:defRPr sz="1400" b="0" strike="noStrike" spc="-1" baseline="0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</c:dLbl>
            <c:dLbl>
              <c:idx val="12"/>
              <c:spPr/>
              <c:txPr>
                <a:bodyPr wrap="none"/>
                <a:lstStyle/>
                <a:p>
                  <a:pPr>
                    <a:defRPr sz="1400" b="0" strike="noStrike" spc="-1" baseline="0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</c:dLbl>
            <c:txPr>
              <a:bodyPr wrap="none"/>
              <a:lstStyle/>
              <a:p>
                <a:pPr>
                  <a:defRPr sz="1400" b="1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'английский язык'!$A$13:$A$29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15</c:v>
                </c:pt>
                <c:pt idx="10">
                  <c:v>16</c:v>
                </c:pt>
                <c:pt idx="11">
                  <c:v>21</c:v>
                </c:pt>
                <c:pt idx="12">
                  <c:v>22</c:v>
                </c:pt>
                <c:pt idx="13">
                  <c:v>26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'английский язык'!$H$13:$H$29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0.5</c:v>
                </c:pt>
                <c:pt idx="5">
                  <c:v>0.5</c:v>
                </c:pt>
                <c:pt idx="6">
                  <c:v>0.25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0.6000000000000002</c:v>
                </c:pt>
                <c:pt idx="12">
                  <c:v>0</c:v>
                </c:pt>
                <c:pt idx="13">
                  <c:v>0</c:v>
                </c:pt>
                <c:pt idx="14">
                  <c:v>0.22222222222222221</c:v>
                </c:pt>
                <c:pt idx="15">
                  <c:v>0</c:v>
                </c:pt>
              </c:numCache>
            </c:numRef>
          </c:val>
        </c:ser>
        <c:shape val="cylinder"/>
        <c:axId val="169208832"/>
        <c:axId val="169227008"/>
        <c:axId val="0"/>
      </c:bar3DChart>
      <c:catAx>
        <c:axId val="169208832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0" vert="horz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227008"/>
        <c:crossesAt val="0"/>
        <c:auto val="1"/>
        <c:lblAlgn val="ctr"/>
        <c:lblOffset val="100"/>
      </c:catAx>
      <c:valAx>
        <c:axId val="169227008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208832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xMode val="edge"/>
          <c:yMode val="edge"/>
          <c:x val="6.5801842451588717E-3"/>
          <c:y val="1.7839223993756297E-2"/>
          <c:w val="0.96490568402582066"/>
          <c:h val="0.98216077600624185"/>
        </c:manualLayout>
      </c:layout>
      <c:lineChart>
        <c:grouping val="stacked"/>
        <c:ser>
          <c:idx val="0"/>
          <c:order val="0"/>
          <c:spPr>
            <a:ln w="381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dLbl>
              <c:idx val="3"/>
              <c:layout>
                <c:manualLayout>
                  <c:x val="-1.2534776902887141E-2"/>
                  <c:y val="-1.1290280171971513E-2"/>
                </c:manualLayout>
              </c:layout>
              <c:dLblPos val="r"/>
              <c:showVal val="1"/>
              <c:separator>
</c:separator>
            </c:dLbl>
            <c:dLbl>
              <c:idx val="4"/>
              <c:layout>
                <c:manualLayout>
                  <c:x val="-6.178127734033248E-2"/>
                  <c:y val="-7.2180131441236268E-3"/>
                </c:manualLayout>
              </c:layout>
              <c:dLblPos val="r"/>
              <c:showVal val="1"/>
              <c:separator>
</c:separator>
            </c:dLbl>
            <c:dLbl>
              <c:idx val="6"/>
              <c:layout>
                <c:manualLayout>
                  <c:x val="1.5996500437445323E-2"/>
                  <c:y val="-2.5543214769439153E-2"/>
                </c:manualLayout>
              </c:layout>
              <c:dLblPos val="r"/>
              <c:showVal val="1"/>
              <c:separator>
</c:separator>
            </c:dLbl>
            <c:dLbl>
              <c:idx val="9"/>
              <c:layout>
                <c:manualLayout>
                  <c:x val="-5.5590332458442721E-2"/>
                  <c:y val="-3.3687748825134943E-2"/>
                </c:manualLayout>
              </c:layout>
              <c:dLblPos val="r"/>
              <c:showVal val="1"/>
              <c:separator>
</c:separator>
            </c:dLbl>
            <c:dLbl>
              <c:idx val="11"/>
              <c:layout>
                <c:manualLayout>
                  <c:x val="-3.4776902887037278E-5"/>
                  <c:y val="9.265209115721652E-4"/>
                </c:manualLayout>
              </c:layout>
              <c:dLblPos val="r"/>
              <c:showVal val="1"/>
              <c:separator>
</c:separator>
            </c:dLbl>
            <c:dLbl>
              <c:idx val="13"/>
              <c:layout>
                <c:manualLayout>
                  <c:x val="7.1872265966764362E-4"/>
                  <c:y val="-7.2180131441236268E-3"/>
                </c:manualLayout>
              </c:layout>
              <c:dLblPos val="r"/>
              <c:showVal val="1"/>
              <c:separator>
</c:separator>
            </c:dLbl>
            <c:dLbl>
              <c:idx val="15"/>
              <c:layout>
                <c:manualLayout>
                  <c:x val="-4.8736329833770811E-2"/>
                  <c:y val="-1.1290280171971513E-2"/>
                </c:manualLayout>
              </c:layout>
              <c:dLblPos val="r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'английский язык'!$A$13:$A$29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15</c:v>
                </c:pt>
                <c:pt idx="10">
                  <c:v>16</c:v>
                </c:pt>
                <c:pt idx="11">
                  <c:v>21</c:v>
                </c:pt>
                <c:pt idx="12">
                  <c:v>22</c:v>
                </c:pt>
                <c:pt idx="13">
                  <c:v>26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'английский язык'!$I$13:$I$29</c:f>
              <c:numCache>
                <c:formatCode>0.0%</c:formatCode>
                <c:ptCount val="16"/>
                <c:pt idx="0">
                  <c:v>6.451612903225809E-2</c:v>
                </c:pt>
                <c:pt idx="1">
                  <c:v>0.11428571428571432</c:v>
                </c:pt>
                <c:pt idx="2">
                  <c:v>0.28571428571428586</c:v>
                </c:pt>
                <c:pt idx="3">
                  <c:v>0.10714285714285714</c:v>
                </c:pt>
                <c:pt idx="4">
                  <c:v>6.25E-2</c:v>
                </c:pt>
                <c:pt idx="5">
                  <c:v>0.11764705882352942</c:v>
                </c:pt>
                <c:pt idx="6">
                  <c:v>4.9382716049382748E-2</c:v>
                </c:pt>
                <c:pt idx="7">
                  <c:v>8.6956521739130474E-2</c:v>
                </c:pt>
                <c:pt idx="8">
                  <c:v>9.0909090909090981E-2</c:v>
                </c:pt>
                <c:pt idx="9">
                  <c:v>0.13793103448275873</c:v>
                </c:pt>
                <c:pt idx="10">
                  <c:v>0.18750000000000006</c:v>
                </c:pt>
                <c:pt idx="11">
                  <c:v>0.11904761904761907</c:v>
                </c:pt>
                <c:pt idx="12">
                  <c:v>0.2</c:v>
                </c:pt>
                <c:pt idx="13">
                  <c:v>6.666666666666668E-2</c:v>
                </c:pt>
                <c:pt idx="14">
                  <c:v>0.21951219512195133</c:v>
                </c:pt>
                <c:pt idx="15">
                  <c:v>0.1111111111111111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9235200"/>
        <c:axId val="169236736"/>
      </c:lineChart>
      <c:catAx>
        <c:axId val="16923520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236736"/>
        <c:crossesAt val="0"/>
        <c:auto val="1"/>
        <c:lblAlgn val="ctr"/>
        <c:lblOffset val="100"/>
      </c:catAx>
      <c:valAx>
        <c:axId val="169236736"/>
        <c:scaling>
          <c:orientation val="minMax"/>
        </c:scaling>
        <c:axPos val="l"/>
        <c:majorGridlines/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235200"/>
        <c:crossesAt val="1"/>
        <c:crossBetween val="midCat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5.5927894615206523E-3"/>
          <c:y val="8.3978480514368507E-3"/>
          <c:w val="0.99440721053848113"/>
          <c:h val="0.9916021519485624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7030A0"/>
            </a:solidFill>
            <a:ln w="0">
              <a:noFill/>
            </a:ln>
          </c:spPr>
          <c:dPt>
            <c:idx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химия!$A$10:$A$24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15</c:v>
                </c:pt>
                <c:pt idx="11">
                  <c:v>21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химия!$D$10:$D$24</c:f>
              <c:numCache>
                <c:formatCode>0.00</c:formatCode>
                <c:ptCount val="15"/>
                <c:pt idx="0">
                  <c:v>72.666666666666671</c:v>
                </c:pt>
                <c:pt idx="1">
                  <c:v>75.25</c:v>
                </c:pt>
                <c:pt idx="2">
                  <c:v>14</c:v>
                </c:pt>
                <c:pt idx="3">
                  <c:v>68</c:v>
                </c:pt>
                <c:pt idx="4">
                  <c:v>97</c:v>
                </c:pt>
                <c:pt idx="5">
                  <c:v>86.3333333333333</c:v>
                </c:pt>
                <c:pt idx="6">
                  <c:v>66.266666666666666</c:v>
                </c:pt>
                <c:pt idx="7">
                  <c:v>52.333333333333336</c:v>
                </c:pt>
                <c:pt idx="8">
                  <c:v>64</c:v>
                </c:pt>
                <c:pt idx="9">
                  <c:v>82</c:v>
                </c:pt>
                <c:pt idx="10">
                  <c:v>51.5</c:v>
                </c:pt>
                <c:pt idx="11">
                  <c:v>78.222222222222229</c:v>
                </c:pt>
                <c:pt idx="12">
                  <c:v>52</c:v>
                </c:pt>
                <c:pt idx="13">
                  <c:v>47</c:v>
                </c:pt>
                <c:pt idx="14">
                  <c:v>43.666666666666636</c:v>
                </c:pt>
              </c:numCache>
            </c:numRef>
          </c:val>
        </c:ser>
        <c:gapWidth val="75"/>
        <c:overlap val="-25"/>
        <c:axId val="169384192"/>
        <c:axId val="169394176"/>
      </c:barChart>
      <c:catAx>
        <c:axId val="16938419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394176"/>
        <c:crossesAt val="0"/>
        <c:auto val="1"/>
        <c:lblAlgn val="ctr"/>
        <c:lblOffset val="100"/>
      </c:catAx>
      <c:valAx>
        <c:axId val="16939417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384192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5.7274620648616534E-2"/>
          <c:w val="0.95613817097415499"/>
          <c:h val="0.9009223445403145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dLbl>
              <c:idx val="5"/>
              <c:layout>
                <c:manualLayout>
                  <c:x val="2.7957788142705796E-2"/>
                  <c:y val="0"/>
                </c:manualLayout>
              </c:layout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химия!$A$10:$A$30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15</c:v>
                </c:pt>
                <c:pt idx="11">
                  <c:v>21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химия!$H$10:$H$30</c:f>
              <c:numCache>
                <c:formatCode>0.0%</c:formatCode>
                <c:ptCount val="15"/>
                <c:pt idx="0">
                  <c:v>0.33333333333333331</c:v>
                </c:pt>
                <c:pt idx="1">
                  <c:v>0.25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0.13333333333333339</c:v>
                </c:pt>
                <c:pt idx="7">
                  <c:v>0.33333333333333331</c:v>
                </c:pt>
                <c:pt idx="8">
                  <c:v>0.5</c:v>
                </c:pt>
                <c:pt idx="9">
                  <c:v>1</c:v>
                </c:pt>
                <c:pt idx="10">
                  <c:v>0</c:v>
                </c:pt>
                <c:pt idx="11">
                  <c:v>0.33333333333333331</c:v>
                </c:pt>
                <c:pt idx="12">
                  <c:v>0.5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hape val="cylinder"/>
        <c:axId val="169321216"/>
        <c:axId val="169322752"/>
        <c:axId val="0"/>
      </c:bar3DChart>
      <c:catAx>
        <c:axId val="169321216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0" vert="horz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322752"/>
        <c:crossesAt val="0"/>
        <c:auto val="1"/>
        <c:lblAlgn val="ctr"/>
        <c:lblOffset val="100"/>
      </c:catAx>
      <c:valAx>
        <c:axId val="169322752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321216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1.7780365460408523E-2"/>
          <c:y val="5.060146443514657E-2"/>
          <c:w val="0.96887316374059562"/>
          <c:h val="0.9122646443514645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dPt>
            <c:idx val="2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558ED5"/>
              </a:solidFill>
              <a:ln w="0">
                <a:noFill/>
              </a:ln>
            </c:spPr>
          </c:dPt>
          <c:dPt>
            <c:idx val="8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химия!$A$10:$A$24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15</c:v>
                </c:pt>
                <c:pt idx="11">
                  <c:v>21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химия!$F$10:$F$24</c:f>
              <c:numCache>
                <c:formatCode>0.0%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0.33333333333333331</c:v>
                </c:pt>
                <c:pt idx="8">
                  <c:v>0.5</c:v>
                </c:pt>
                <c:pt idx="9">
                  <c:v>0</c:v>
                </c:pt>
                <c:pt idx="10">
                  <c:v>0.5</c:v>
                </c:pt>
                <c:pt idx="11">
                  <c:v>0</c:v>
                </c:pt>
                <c:pt idx="12">
                  <c:v>0.5</c:v>
                </c:pt>
                <c:pt idx="13">
                  <c:v>0</c:v>
                </c:pt>
                <c:pt idx="14">
                  <c:v>0.33333333333333331</c:v>
                </c:pt>
              </c:numCache>
            </c:numRef>
          </c:val>
        </c:ser>
        <c:shape val="cone"/>
        <c:axId val="169415040"/>
        <c:axId val="169416576"/>
        <c:axId val="0"/>
      </c:bar3DChart>
      <c:catAx>
        <c:axId val="169415040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416576"/>
        <c:crossesAt val="0"/>
        <c:auto val="1"/>
        <c:lblAlgn val="ctr"/>
        <c:lblOffset val="100"/>
      </c:catAx>
      <c:valAx>
        <c:axId val="169416576"/>
        <c:scaling>
          <c:orientation val="minMax"/>
        </c:scaling>
        <c:axPos val="l"/>
        <c:majorGridlines>
          <c:spPr>
            <a:ln w="0">
              <a:solidFill>
                <a:srgbClr val="CCFFCC"/>
              </a:solidFill>
            </a:ln>
          </c:spPr>
        </c:majorGridlines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415040"/>
        <c:crossesAt val="1"/>
        <c:crossBetween val="midCat"/>
      </c:valAx>
    </c:plotArea>
    <c:plotVisOnly val="1"/>
    <c:dispBlanksAs val="gap"/>
  </c:chart>
  <c:spPr>
    <a:noFill/>
    <a:ln w="12600">
      <a:noFill/>
    </a:ln>
  </c:sp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9.9431818181818267E-3"/>
          <c:y val="6.2812732886192123E-3"/>
          <c:w val="0.972570532915361"/>
          <c:h val="0.96092835089960604"/>
        </c:manualLayout>
      </c:layout>
      <c:lineChart>
        <c:grouping val="stacked"/>
        <c:ser>
          <c:idx val="0"/>
          <c:order val="0"/>
          <c:spPr>
            <a:ln w="252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химия!$A$10:$A$29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15</c:v>
                </c:pt>
                <c:pt idx="11">
                  <c:v>21</c:v>
                </c:pt>
                <c:pt idx="12">
                  <c:v>26</c:v>
                </c:pt>
                <c:pt idx="13">
                  <c:v>28</c:v>
                </c:pt>
                <c:pt idx="14">
                  <c:v>32</c:v>
                </c:pt>
              </c:numCache>
            </c:numRef>
          </c:cat>
          <c:val>
            <c:numRef>
              <c:f>химия!$I$10:$I$30</c:f>
              <c:numCache>
                <c:formatCode>0.0%</c:formatCode>
                <c:ptCount val="15"/>
                <c:pt idx="0">
                  <c:v>4.8387096774193554E-2</c:v>
                </c:pt>
                <c:pt idx="1">
                  <c:v>0.11428571428571432</c:v>
                </c:pt>
                <c:pt idx="2">
                  <c:v>0.14285714285714293</c:v>
                </c:pt>
                <c:pt idx="3">
                  <c:v>3.5714285714285712E-2</c:v>
                </c:pt>
                <c:pt idx="4">
                  <c:v>3.125E-2</c:v>
                </c:pt>
                <c:pt idx="5">
                  <c:v>0.17647058823529418</c:v>
                </c:pt>
                <c:pt idx="6">
                  <c:v>0.18518518518518526</c:v>
                </c:pt>
                <c:pt idx="7">
                  <c:v>0.1304347826086957</c:v>
                </c:pt>
                <c:pt idx="8">
                  <c:v>9.0909090909090981E-2</c:v>
                </c:pt>
                <c:pt idx="9">
                  <c:v>0.25</c:v>
                </c:pt>
                <c:pt idx="10">
                  <c:v>0.13793103448275873</c:v>
                </c:pt>
                <c:pt idx="11">
                  <c:v>0.21428571428571427</c:v>
                </c:pt>
                <c:pt idx="12">
                  <c:v>0.13333333333333339</c:v>
                </c:pt>
                <c:pt idx="13">
                  <c:v>7.1428571428571425E-2</c:v>
                </c:pt>
                <c:pt idx="14">
                  <c:v>7.3170731707317069E-2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9449344"/>
        <c:axId val="169450880"/>
      </c:lineChart>
      <c:catAx>
        <c:axId val="16944934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450880"/>
        <c:crossesAt val="0"/>
        <c:auto val="1"/>
        <c:lblAlgn val="ctr"/>
        <c:lblOffset val="100"/>
      </c:catAx>
      <c:valAx>
        <c:axId val="169450880"/>
        <c:scaling>
          <c:orientation val="minMax"/>
        </c:scaling>
        <c:axPos val="l"/>
        <c:majorGridlines/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449344"/>
        <c:crossesAt val="1"/>
        <c:crossBetween val="midCat"/>
        <c:majorUnit val="0.05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1013686911890499E-2"/>
          <c:y val="8.1354152998294738E-3"/>
          <c:w val="0.97027373823781005"/>
          <c:h val="0.99186458470017058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7030A0"/>
            </a:solidFill>
            <a:ln w="0">
              <a:noFill/>
            </a:ln>
          </c:spPr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0"/>
              <c:layout>
                <c:manualLayout>
                  <c:x val="1.6666666666666673E-2"/>
                  <c:y val="0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'информатика и ИКТ'!$A$12:$A$32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28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'информатика и ИКТ'!$D$12:$D$32</c:f>
              <c:numCache>
                <c:formatCode>0.00</c:formatCode>
                <c:ptCount val="20"/>
                <c:pt idx="0">
                  <c:v>37.9</c:v>
                </c:pt>
                <c:pt idx="1">
                  <c:v>65</c:v>
                </c:pt>
                <c:pt idx="2">
                  <c:v>67</c:v>
                </c:pt>
                <c:pt idx="3">
                  <c:v>57</c:v>
                </c:pt>
                <c:pt idx="4">
                  <c:v>34.333333333333336</c:v>
                </c:pt>
                <c:pt idx="5">
                  <c:v>66.037037037037038</c:v>
                </c:pt>
                <c:pt idx="6">
                  <c:v>67.599999999999994</c:v>
                </c:pt>
                <c:pt idx="7">
                  <c:v>27</c:v>
                </c:pt>
                <c:pt idx="8">
                  <c:v>40</c:v>
                </c:pt>
                <c:pt idx="9">
                  <c:v>40</c:v>
                </c:pt>
                <c:pt idx="10">
                  <c:v>61.5</c:v>
                </c:pt>
                <c:pt idx="11">
                  <c:v>68.3333333333333</c:v>
                </c:pt>
                <c:pt idx="12">
                  <c:v>43.5</c:v>
                </c:pt>
                <c:pt idx="13">
                  <c:v>36</c:v>
                </c:pt>
                <c:pt idx="14">
                  <c:v>84</c:v>
                </c:pt>
                <c:pt idx="15">
                  <c:v>44.5</c:v>
                </c:pt>
              </c:numCache>
            </c:numRef>
          </c:val>
        </c:ser>
        <c:gapWidth val="75"/>
        <c:overlap val="-25"/>
        <c:axId val="169605760"/>
        <c:axId val="169476480"/>
      </c:barChart>
      <c:catAx>
        <c:axId val="16960576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476480"/>
        <c:crossesAt val="0"/>
        <c:auto val="1"/>
        <c:lblAlgn val="ctr"/>
        <c:lblOffset val="100"/>
      </c:catAx>
      <c:valAx>
        <c:axId val="169476480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605760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5.6317478844470595E-2"/>
          <c:w val="0.95613817097415499"/>
          <c:h val="0.9026845637583890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5"/>
            <c:spPr>
              <a:solidFill>
                <a:srgbClr val="FF0000"/>
              </a:solidFill>
              <a:ln w="0">
                <a:noFill/>
              </a:ln>
            </c:spPr>
          </c:dPt>
          <c:dLbls>
            <c:dLbl>
              <c:idx val="9"/>
              <c:delete val="1"/>
            </c:dLbl>
            <c:dLbl>
              <c:idx val="11"/>
              <c:layout/>
              <c:showVal val="1"/>
            </c:dLbl>
            <c:dLbl>
              <c:idx val="12"/>
              <c:delete val="1"/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'информатика и ИКТ'!$A$12:$A$32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28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'информатика и ИКТ'!$H$12:$H$32</c:f>
              <c:numCache>
                <c:formatCode>0%</c:formatCode>
                <c:ptCount val="20"/>
                <c:pt idx="0">
                  <c:v>0</c:v>
                </c:pt>
                <c:pt idx="1">
                  <c:v>0.4</c:v>
                </c:pt>
                <c:pt idx="2">
                  <c:v>0</c:v>
                </c:pt>
                <c:pt idx="3">
                  <c:v>0.3000000000000001</c:v>
                </c:pt>
                <c:pt idx="4">
                  <c:v>0</c:v>
                </c:pt>
                <c:pt idx="5">
                  <c:v>0.2592592592592593</c:v>
                </c:pt>
                <c:pt idx="6">
                  <c:v>0.4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0.33333333333333331</c:v>
                </c:pt>
                <c:pt idx="12">
                  <c:v>0</c:v>
                </c:pt>
                <c:pt idx="13">
                  <c:v>0</c:v>
                </c:pt>
                <c:pt idx="14">
                  <c:v>0.5</c:v>
                </c:pt>
                <c:pt idx="15">
                  <c:v>0</c:v>
                </c:pt>
              </c:numCache>
            </c:numRef>
          </c:val>
        </c:ser>
        <c:shape val="cylinder"/>
        <c:axId val="169538688"/>
        <c:axId val="169540224"/>
        <c:axId val="0"/>
      </c:bar3DChart>
      <c:catAx>
        <c:axId val="169538688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0" vert="horz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540224"/>
        <c:crossesAt val="0"/>
        <c:auto val="1"/>
        <c:lblAlgn val="ctr"/>
        <c:lblOffset val="100"/>
      </c:catAx>
      <c:valAx>
        <c:axId val="169540224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538688"/>
        <c:crossesAt val="1"/>
        <c:crossBetween val="midCat"/>
      </c:valAx>
    </c:plotArea>
    <c:plotVisOnly val="1"/>
    <c:dispBlanksAs val="gap"/>
  </c:chart>
  <c:spPr>
    <a:noFill/>
    <a:ln w="12600"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1013686911890499E-2"/>
          <c:y val="8.1354152998294738E-3"/>
          <c:w val="0.97027373823781005"/>
          <c:h val="0.99186458470017058"/>
        </c:manualLayout>
      </c:layout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666699"/>
                </a:gs>
                <a:gs pos="100000">
                  <a:srgbClr val="666699"/>
                </a:gs>
              </a:gsLst>
              <a:lin ang="16200000"/>
            </a:gra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1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4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6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7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9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0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4"/>
              <c:layout>
                <c:manualLayout>
                  <c:x val="6.9444444444444475E-3"/>
                  <c:y val="-1.9700643295809044E-2"/>
                </c:manualLayout>
              </c:layout>
              <c:dLblPos val="outEnd"/>
              <c:showVal val="1"/>
              <c:separator>
</c:separator>
            </c:dLbl>
            <c:dLbl>
              <c:idx val="20"/>
              <c:layout>
                <c:manualLayout>
                  <c:x val="0"/>
                  <c:y val="-7.3877412359283695E-3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'математика профильный урове '!$A$35:$A$55</c:f>
              <c:strCache>
                <c:ptCount val="21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№29</c:v>
                </c:pt>
                <c:pt idx="19">
                  <c:v>№32</c:v>
                </c:pt>
                <c:pt idx="20">
                  <c:v>№36</c:v>
                </c:pt>
              </c:strCache>
            </c:strRef>
          </c:cat>
          <c:val>
            <c:numRef>
              <c:f>'математика профильный урове '!$D$35:$D$55</c:f>
              <c:numCache>
                <c:formatCode>0.00</c:formatCode>
                <c:ptCount val="21"/>
                <c:pt idx="0">
                  <c:v>54.062500000000014</c:v>
                </c:pt>
                <c:pt idx="1">
                  <c:v>65.947368421052659</c:v>
                </c:pt>
                <c:pt idx="2">
                  <c:v>0</c:v>
                </c:pt>
                <c:pt idx="3">
                  <c:v>63.875</c:v>
                </c:pt>
                <c:pt idx="4">
                  <c:v>62.166666666666636</c:v>
                </c:pt>
                <c:pt idx="5">
                  <c:v>69.428571428571402</c:v>
                </c:pt>
                <c:pt idx="6">
                  <c:v>72.654545454545456</c:v>
                </c:pt>
                <c:pt idx="7">
                  <c:v>71.5</c:v>
                </c:pt>
                <c:pt idx="8">
                  <c:v>51.75</c:v>
                </c:pt>
                <c:pt idx="9">
                  <c:v>46</c:v>
                </c:pt>
                <c:pt idx="10">
                  <c:v>40</c:v>
                </c:pt>
                <c:pt idx="11">
                  <c:v>57.428571428571445</c:v>
                </c:pt>
                <c:pt idx="12">
                  <c:v>46</c:v>
                </c:pt>
                <c:pt idx="13">
                  <c:v>58</c:v>
                </c:pt>
                <c:pt idx="14">
                  <c:v>71.703703703703709</c:v>
                </c:pt>
                <c:pt idx="15">
                  <c:v>49.333333333333336</c:v>
                </c:pt>
                <c:pt idx="16">
                  <c:v>55.333333333333336</c:v>
                </c:pt>
                <c:pt idx="17">
                  <c:v>62.5</c:v>
                </c:pt>
                <c:pt idx="18">
                  <c:v>0</c:v>
                </c:pt>
                <c:pt idx="19">
                  <c:v>65</c:v>
                </c:pt>
                <c:pt idx="20">
                  <c:v>62</c:v>
                </c:pt>
              </c:numCache>
            </c:numRef>
          </c:val>
        </c:ser>
        <c:gapWidth val="75"/>
        <c:overlap val="-25"/>
        <c:axId val="168257792"/>
        <c:axId val="168259584"/>
      </c:barChart>
      <c:catAx>
        <c:axId val="16825779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259584"/>
        <c:crossesAt val="0"/>
        <c:auto val="1"/>
        <c:lblAlgn val="ctr"/>
        <c:lblOffset val="100"/>
      </c:catAx>
      <c:valAx>
        <c:axId val="168259584"/>
        <c:scaling>
          <c:orientation val="minMax"/>
        </c:scaling>
        <c:axPos val="l"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257792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solidFill>
      <a:srgbClr val="FFFFFF"/>
    </a:solidFill>
    <a:ln w="0">
      <a:noFill/>
    </a:ln>
  </c:spPr>
  <c:externalData r:id="rId1"/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1.7410084626234109E-2"/>
          <c:y val="5.0642875885594296E-2"/>
          <c:w val="0.96923483779971864"/>
          <c:h val="0.9122277617423220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dPt>
            <c:idx val="2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spPr>
              <a:solidFill>
                <a:srgbClr val="558ED5"/>
              </a:solidFill>
              <a:ln w="0">
                <a:noFill/>
              </a:ln>
            </c:spPr>
          </c:dPt>
          <c:dPt>
            <c:idx val="8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'информатика и ИКТ'!$A$12:$A$27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28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'информатика и ИКТ'!$F$12:$F$27</c:f>
              <c:numCache>
                <c:formatCode>0%</c:formatCode>
                <c:ptCount val="16"/>
                <c:pt idx="0">
                  <c:v>0.5</c:v>
                </c:pt>
                <c:pt idx="1">
                  <c:v>0</c:v>
                </c:pt>
                <c:pt idx="2">
                  <c:v>0.25</c:v>
                </c:pt>
                <c:pt idx="3">
                  <c:v>0.3000000000000001</c:v>
                </c:pt>
                <c:pt idx="4">
                  <c:v>0.33333333333333331</c:v>
                </c:pt>
                <c:pt idx="5">
                  <c:v>0</c:v>
                </c:pt>
                <c:pt idx="6">
                  <c:v>0.2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0.25</c:v>
                </c:pt>
                <c:pt idx="13">
                  <c:v>0.66666666666666663</c:v>
                </c:pt>
                <c:pt idx="14">
                  <c:v>0</c:v>
                </c:pt>
                <c:pt idx="15">
                  <c:v>0.5</c:v>
                </c:pt>
              </c:numCache>
            </c:numRef>
          </c:val>
        </c:ser>
        <c:shape val="cone"/>
        <c:axId val="169730432"/>
        <c:axId val="169731968"/>
        <c:axId val="0"/>
      </c:bar3DChart>
      <c:catAx>
        <c:axId val="169730432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-270000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731968"/>
        <c:crossesAt val="0"/>
        <c:auto val="1"/>
        <c:lblAlgn val="ctr"/>
        <c:lblOffset val="100"/>
      </c:catAx>
      <c:valAx>
        <c:axId val="169731968"/>
        <c:scaling>
          <c:orientation val="minMax"/>
        </c:scaling>
        <c:axPos val="l"/>
        <c:majorGridlines>
          <c:spPr>
            <a:ln w="0">
              <a:solidFill>
                <a:srgbClr val="CCFFCC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730432"/>
        <c:crossesAt val="1"/>
        <c:crossBetween val="midCat"/>
      </c:valAx>
    </c:plotArea>
    <c:plotVisOnly val="1"/>
    <c:dispBlanksAs val="gap"/>
  </c:chart>
  <c:spPr>
    <a:gradFill>
      <a:gsLst>
        <a:gs pos="0">
          <a:srgbClr val="FFFFCC"/>
        </a:gs>
        <a:gs pos="100000">
          <a:srgbClr val="C0C0C0"/>
        </a:gs>
      </a:gsLst>
      <a:lin ang="5400000"/>
    </a:gradFill>
    <a:ln w="0">
      <a:solidFill>
        <a:srgbClr val="808080"/>
      </a:solidFill>
    </a:ln>
  </c:sp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1650166821637603E-2"/>
          <c:y val="2.3105541413745899E-2"/>
          <c:w val="0.96740141114696698"/>
          <c:h val="0.9768944585862559"/>
        </c:manualLayout>
      </c:layout>
      <c:lineChart>
        <c:grouping val="stacked"/>
        <c:ser>
          <c:idx val="0"/>
          <c:order val="0"/>
          <c:spPr>
            <a:ln w="38100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dLbl>
              <c:idx val="0"/>
              <c:layout>
                <c:manualLayout>
                  <c:x val="-1.8601058715860333E-2"/>
                  <c:y val="-8.3689908202447372E-2"/>
                </c:manualLayout>
              </c:layout>
              <c:dLblPos val="r"/>
              <c:showVal val="1"/>
              <c:separator>
</c:separator>
            </c:dLbl>
            <c:dLbl>
              <c:idx val="4"/>
              <c:layout>
                <c:manualLayout>
                  <c:x val="-1.1852399380876934E-2"/>
                  <c:y val="-1.7853895237026525E-3"/>
                </c:manualLayout>
              </c:layout>
              <c:dLblPos val="r"/>
              <c:showVal val="1"/>
              <c:separator>
</c:separator>
            </c:dLbl>
            <c:dLbl>
              <c:idx val="6"/>
              <c:layout>
                <c:manualLayout>
                  <c:x val="-8.4780697133851734E-3"/>
                  <c:y val="-4.1099558489500081E-2"/>
                </c:manualLayout>
              </c:layout>
              <c:dLblPos val="r"/>
              <c:showVal val="1"/>
              <c:separator>
</c:separator>
            </c:dLbl>
            <c:dLbl>
              <c:idx val="7"/>
              <c:layout>
                <c:manualLayout>
                  <c:x val="-7.5049342929005836E-2"/>
                  <c:y val="-4.7651919983799682E-2"/>
                </c:manualLayout>
              </c:layout>
              <c:dLblPos val="r"/>
              <c:showVal val="1"/>
              <c:separator>
</c:separator>
            </c:dLbl>
            <c:dLbl>
              <c:idx val="13"/>
              <c:layout>
                <c:manualLayout>
                  <c:x val="-2.8724047718335404E-2"/>
                  <c:y val="-6.7309004466698394E-2"/>
                </c:manualLayout>
              </c:layout>
              <c:dLblPos val="r"/>
              <c:showVal val="1"/>
              <c:separator>
</c:separator>
            </c:dLbl>
            <c:dLbl>
              <c:idx val="14"/>
              <c:layout>
                <c:manualLayout>
                  <c:x val="-3.7931716586597213E-2"/>
                  <c:y val="3.4252598694945006E-2"/>
                </c:manualLayout>
              </c:layout>
              <c:dLblPos val="r"/>
              <c:showVal val="1"/>
              <c:separator>
</c:separator>
            </c:dLbl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'информатика и ИКТ'!$A$12:$A$27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10</c:v>
                </c:pt>
                <c:pt idx="8">
                  <c:v>15</c:v>
                </c:pt>
                <c:pt idx="9">
                  <c:v>16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28</c:v>
                </c:pt>
                <c:pt idx="14">
                  <c:v>32</c:v>
                </c:pt>
                <c:pt idx="15">
                  <c:v>36</c:v>
                </c:pt>
              </c:numCache>
            </c:numRef>
          </c:cat>
          <c:val>
            <c:numRef>
              <c:f>'информатика и ИКТ'!$I$12:$I$27</c:f>
              <c:numCache>
                <c:formatCode>0.0%</c:formatCode>
                <c:ptCount val="16"/>
                <c:pt idx="0">
                  <c:v>0.16129032258064521</c:v>
                </c:pt>
                <c:pt idx="1">
                  <c:v>0.14285714285714293</c:v>
                </c:pt>
                <c:pt idx="2">
                  <c:v>0.14285714285714293</c:v>
                </c:pt>
                <c:pt idx="3">
                  <c:v>0.31250000000000011</c:v>
                </c:pt>
                <c:pt idx="4">
                  <c:v>0.17647058823529418</c:v>
                </c:pt>
                <c:pt idx="5">
                  <c:v>0.33333333333333331</c:v>
                </c:pt>
                <c:pt idx="6">
                  <c:v>0.21739130434782619</c:v>
                </c:pt>
                <c:pt idx="7">
                  <c:v>4.5454545454545463E-2</c:v>
                </c:pt>
                <c:pt idx="8">
                  <c:v>6.8965517241379309E-2</c:v>
                </c:pt>
                <c:pt idx="9">
                  <c:v>6.25E-2</c:v>
                </c:pt>
                <c:pt idx="10">
                  <c:v>0.16666666666666666</c:v>
                </c:pt>
                <c:pt idx="11">
                  <c:v>0.21428571428571427</c:v>
                </c:pt>
                <c:pt idx="12">
                  <c:v>0.26666666666666677</c:v>
                </c:pt>
                <c:pt idx="13">
                  <c:v>0.21428571428571427</c:v>
                </c:pt>
                <c:pt idx="14">
                  <c:v>4.8780487804878092E-2</c:v>
                </c:pt>
                <c:pt idx="15">
                  <c:v>0.22222222222222221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9748352"/>
        <c:axId val="169749888"/>
      </c:lineChart>
      <c:catAx>
        <c:axId val="16974835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 rot="0" vert="horz" anchor="ctr" anchorCtr="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749888"/>
        <c:crossesAt val="0"/>
        <c:auto val="1"/>
        <c:lblAlgn val="ctr"/>
        <c:lblOffset val="100"/>
      </c:catAx>
      <c:valAx>
        <c:axId val="169749888"/>
        <c:scaling>
          <c:orientation val="minMax"/>
        </c:scaling>
        <c:axPos val="l"/>
        <c:majorGridlines/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9748352"/>
        <c:crossesAt val="1"/>
        <c:crossBetween val="midCat"/>
        <c:majorUnit val="2.0000000000000011E-2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27147462817147888"/>
          <c:y val="6.0185185185185147E-2"/>
          <c:w val="0.6699225721784805"/>
          <c:h val="0.83309419655876515"/>
        </c:manualLayout>
      </c:layout>
      <c:barChart>
        <c:barDir val="bar"/>
        <c:grouping val="clustered"/>
        <c:ser>
          <c:idx val="0"/>
          <c:order val="0"/>
          <c:tx>
            <c:strRef>
              <c:f>Лист3!$B$2</c:f>
              <c:strCache>
                <c:ptCount val="1"/>
                <c:pt idx="0">
                  <c:v>Россия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Лист3!$A$3:$A$11</c:f>
              <c:strCache>
                <c:ptCount val="9"/>
                <c:pt idx="0">
                  <c:v>русский язык</c:v>
                </c:pt>
                <c:pt idx="1">
                  <c:v>математика (проф)</c:v>
                </c:pt>
                <c:pt idx="2">
                  <c:v>биология</c:v>
                </c:pt>
                <c:pt idx="3">
                  <c:v>химия</c:v>
                </c:pt>
                <c:pt idx="4">
                  <c:v>информатика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обществознание</c:v>
                </c:pt>
                <c:pt idx="8">
                  <c:v>физика</c:v>
                </c:pt>
              </c:strCache>
            </c:strRef>
          </c:cat>
          <c:val>
            <c:numRef>
              <c:f>Лист3!$B$3:$B$11</c:f>
              <c:numCache>
                <c:formatCode>General</c:formatCode>
                <c:ptCount val="9"/>
                <c:pt idx="0">
                  <c:v>60.7</c:v>
                </c:pt>
                <c:pt idx="1">
                  <c:v>62</c:v>
                </c:pt>
                <c:pt idx="2">
                  <c:v>54.5</c:v>
                </c:pt>
                <c:pt idx="3">
                  <c:v>58.1</c:v>
                </c:pt>
                <c:pt idx="4">
                  <c:v>55.9</c:v>
                </c:pt>
                <c:pt idx="5">
                  <c:v>64.099999999999994</c:v>
                </c:pt>
                <c:pt idx="6">
                  <c:v>55.8</c:v>
                </c:pt>
                <c:pt idx="7">
                  <c:v>53.6</c:v>
                </c:pt>
                <c:pt idx="8">
                  <c:v>61.7</c:v>
                </c:pt>
              </c:numCache>
            </c:numRef>
          </c:val>
        </c:ser>
        <c:ser>
          <c:idx val="1"/>
          <c:order val="1"/>
          <c:tx>
            <c:strRef>
              <c:f>Лист3!$C$2</c:f>
              <c:strCache>
                <c:ptCount val="1"/>
                <c:pt idx="0">
                  <c:v>Город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Лист3!$A$3:$A$11</c:f>
              <c:strCache>
                <c:ptCount val="9"/>
                <c:pt idx="0">
                  <c:v>русский язык</c:v>
                </c:pt>
                <c:pt idx="1">
                  <c:v>математика (проф)</c:v>
                </c:pt>
                <c:pt idx="2">
                  <c:v>биология</c:v>
                </c:pt>
                <c:pt idx="3">
                  <c:v>химия</c:v>
                </c:pt>
                <c:pt idx="4">
                  <c:v>информатика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обществознание</c:v>
                </c:pt>
                <c:pt idx="8">
                  <c:v>физика</c:v>
                </c:pt>
              </c:strCache>
            </c:strRef>
          </c:cat>
          <c:val>
            <c:numRef>
              <c:f>Лист3!$C$3:$C$11</c:f>
              <c:numCache>
                <c:formatCode>General</c:formatCode>
                <c:ptCount val="9"/>
                <c:pt idx="0">
                  <c:v>60.43</c:v>
                </c:pt>
                <c:pt idx="1">
                  <c:v>64.58</c:v>
                </c:pt>
                <c:pt idx="2">
                  <c:v>53</c:v>
                </c:pt>
                <c:pt idx="3">
                  <c:v>66.23</c:v>
                </c:pt>
                <c:pt idx="4">
                  <c:v>57.7</c:v>
                </c:pt>
                <c:pt idx="5">
                  <c:v>62.27</c:v>
                </c:pt>
                <c:pt idx="6">
                  <c:v>64.510000000000005</c:v>
                </c:pt>
                <c:pt idx="7">
                  <c:v>52.2</c:v>
                </c:pt>
                <c:pt idx="8">
                  <c:v>60.61</c:v>
                </c:pt>
              </c:numCache>
            </c:numRef>
          </c:val>
        </c:ser>
        <c:ser>
          <c:idx val="2"/>
          <c:order val="2"/>
          <c:tx>
            <c:strRef>
              <c:f>Лист3!$D$2</c:f>
              <c:strCache>
                <c:ptCount val="1"/>
                <c:pt idx="0">
                  <c:v>Школа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Лист3!$A$3:$A$11</c:f>
              <c:strCache>
                <c:ptCount val="9"/>
                <c:pt idx="0">
                  <c:v>русский язык</c:v>
                </c:pt>
                <c:pt idx="1">
                  <c:v>математика (проф)</c:v>
                </c:pt>
                <c:pt idx="2">
                  <c:v>биология</c:v>
                </c:pt>
                <c:pt idx="3">
                  <c:v>химия</c:v>
                </c:pt>
                <c:pt idx="4">
                  <c:v>информатика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обществознание</c:v>
                </c:pt>
                <c:pt idx="8">
                  <c:v>физика</c:v>
                </c:pt>
              </c:strCache>
            </c:strRef>
          </c:cat>
          <c:val>
            <c:numRef>
              <c:f>Лист3!$D$3:$D$11</c:f>
              <c:numCache>
                <c:formatCode>General</c:formatCode>
                <c:ptCount val="9"/>
                <c:pt idx="0">
                  <c:v>65.599999999999994</c:v>
                </c:pt>
                <c:pt idx="1">
                  <c:v>72.649999999999991</c:v>
                </c:pt>
                <c:pt idx="2">
                  <c:v>59.9</c:v>
                </c:pt>
                <c:pt idx="3">
                  <c:v>66.27</c:v>
                </c:pt>
                <c:pt idx="4">
                  <c:v>66</c:v>
                </c:pt>
                <c:pt idx="5">
                  <c:v>75</c:v>
                </c:pt>
                <c:pt idx="6">
                  <c:v>63.08</c:v>
                </c:pt>
                <c:pt idx="7">
                  <c:v>49.3</c:v>
                </c:pt>
                <c:pt idx="8">
                  <c:v>66.88</c:v>
                </c:pt>
              </c:numCache>
            </c:numRef>
          </c:val>
        </c:ser>
        <c:axId val="169805312"/>
        <c:axId val="169806848"/>
      </c:barChart>
      <c:catAx>
        <c:axId val="16980531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69806848"/>
        <c:crosses val="autoZero"/>
        <c:auto val="1"/>
        <c:lblAlgn val="ctr"/>
        <c:lblOffset val="100"/>
      </c:catAx>
      <c:valAx>
        <c:axId val="169806848"/>
        <c:scaling>
          <c:orientation val="minMax"/>
          <c:max val="90"/>
          <c:min val="40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69805312"/>
        <c:crosses val="autoZero"/>
        <c:crossBetween val="between"/>
        <c:majorUnit val="10"/>
      </c:valAx>
    </c:plotArea>
    <c:legend>
      <c:legendPos val="b"/>
      <c:layout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layoutTarget val="inner"/>
          <c:xMode val="edge"/>
          <c:yMode val="edge"/>
          <c:x val="5.5174978127734017E-2"/>
          <c:y val="1.8890396769113298E-2"/>
          <c:w val="0.91596762904636897"/>
          <c:h val="0.8659061551005296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'математика профильный урове '!$A$9:$A$29</c:f>
              <c:strCache>
                <c:ptCount val="21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№29</c:v>
                </c:pt>
                <c:pt idx="19">
                  <c:v>№32</c:v>
                </c:pt>
                <c:pt idx="20">
                  <c:v>№36</c:v>
                </c:pt>
              </c:strCache>
            </c:strRef>
          </c:cat>
          <c:val>
            <c:numRef>
              <c:f>'математика профильный урове '!$H$9:$H$29</c:f>
              <c:numCache>
                <c:formatCode>0%</c:formatCode>
                <c:ptCount val="21"/>
                <c:pt idx="0">
                  <c:v>0</c:v>
                </c:pt>
                <c:pt idx="1">
                  <c:v>0.15789473684210537</c:v>
                </c:pt>
                <c:pt idx="2">
                  <c:v>0</c:v>
                </c:pt>
                <c:pt idx="3">
                  <c:v>6.25E-2</c:v>
                </c:pt>
                <c:pt idx="4">
                  <c:v>0.33333333333333331</c:v>
                </c:pt>
                <c:pt idx="5">
                  <c:v>0.14285714285714293</c:v>
                </c:pt>
                <c:pt idx="6">
                  <c:v>0.34545454545454557</c:v>
                </c:pt>
                <c:pt idx="7">
                  <c:v>0.16666666666666666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0.2592592592592593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0.26923076923076933</c:v>
                </c:pt>
                <c:pt idx="20">
                  <c:v>0.5</c:v>
                </c:pt>
              </c:numCache>
            </c:numRef>
          </c:val>
        </c:ser>
        <c:shape val="cylinder"/>
        <c:axId val="168186624"/>
        <c:axId val="168188160"/>
        <c:axId val="0"/>
      </c:bar3DChart>
      <c:catAx>
        <c:axId val="168186624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-540000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188160"/>
        <c:crossesAt val="0"/>
        <c:auto val="1"/>
        <c:lblAlgn val="ctr"/>
        <c:lblOffset val="100"/>
      </c:catAx>
      <c:valAx>
        <c:axId val="168188160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186624"/>
        <c:crossesAt val="1"/>
        <c:crossBetween val="midCat"/>
      </c:valAx>
    </c:plotArea>
    <c:plotVisOnly val="1"/>
    <c:dispBlanksAs val="gap"/>
  </c:chart>
  <c:spPr>
    <a:solidFill>
      <a:srgbClr val="FFFFFF"/>
    </a:solidFill>
    <a:ln w="0"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xMode val="edge"/>
          <c:yMode val="edge"/>
          <c:x val="7.8209277238403523E-3"/>
          <c:y val="6.679807271134491E-3"/>
          <c:w val="0.97958082909539201"/>
          <c:h val="0.99332019272886596"/>
        </c:manualLayout>
      </c:layout>
      <c:lineChart>
        <c:grouping val="stacked"/>
        <c:ser>
          <c:idx val="0"/>
          <c:order val="0"/>
          <c:spPr>
            <a:ln w="34925">
              <a:solidFill>
                <a:srgbClr val="666699"/>
              </a:solidFill>
              <a:round/>
            </a:ln>
          </c:spPr>
          <c:marker>
            <c:symbol val="diamond"/>
            <c:size val="7"/>
            <c:spPr>
              <a:solidFill>
                <a:srgbClr val="666699"/>
              </a:solidFill>
            </c:spPr>
          </c:marker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t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'математика профильный урове '!$A$9:$A$29</c:f>
              <c:strCache>
                <c:ptCount val="21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№29</c:v>
                </c:pt>
                <c:pt idx="19">
                  <c:v>№32</c:v>
                </c:pt>
                <c:pt idx="20">
                  <c:v>№36</c:v>
                </c:pt>
              </c:strCache>
            </c:strRef>
          </c:cat>
          <c:val>
            <c:numRef>
              <c:f>'математика профильный урове '!$I$9:$I$29</c:f>
              <c:numCache>
                <c:formatCode>0.0</c:formatCode>
                <c:ptCount val="21"/>
                <c:pt idx="0">
                  <c:v>51.612903225806448</c:v>
                </c:pt>
                <c:pt idx="1">
                  <c:v>54.285714285714285</c:v>
                </c:pt>
                <c:pt idx="2">
                  <c:v>0</c:v>
                </c:pt>
                <c:pt idx="3">
                  <c:v>57.142857142857139</c:v>
                </c:pt>
                <c:pt idx="4">
                  <c:v>56.25</c:v>
                </c:pt>
                <c:pt idx="5">
                  <c:v>41.17647058823529</c:v>
                </c:pt>
                <c:pt idx="6">
                  <c:v>67.90123456790127</c:v>
                </c:pt>
                <c:pt idx="7">
                  <c:v>52.173913043478272</c:v>
                </c:pt>
                <c:pt idx="8">
                  <c:v>18.181818181818194</c:v>
                </c:pt>
                <c:pt idx="9">
                  <c:v>25</c:v>
                </c:pt>
                <c:pt idx="10">
                  <c:v>16.666666666666664</c:v>
                </c:pt>
                <c:pt idx="11">
                  <c:v>24.137931034482769</c:v>
                </c:pt>
                <c:pt idx="12">
                  <c:v>25</c:v>
                </c:pt>
                <c:pt idx="13">
                  <c:v>25</c:v>
                </c:pt>
                <c:pt idx="14">
                  <c:v>64.285714285714292</c:v>
                </c:pt>
                <c:pt idx="15">
                  <c:v>40</c:v>
                </c:pt>
                <c:pt idx="16">
                  <c:v>40</c:v>
                </c:pt>
                <c:pt idx="17">
                  <c:v>28.571428571428569</c:v>
                </c:pt>
                <c:pt idx="18">
                  <c:v>0</c:v>
                </c:pt>
                <c:pt idx="19">
                  <c:v>63.414634146341442</c:v>
                </c:pt>
                <c:pt idx="20">
                  <c:v>22.222222222222207</c:v>
                </c:pt>
              </c:numCache>
            </c:numRef>
          </c:val>
        </c:ser>
        <c:hiLowLines>
          <c:spPr>
            <a:ln w="0">
              <a:noFill/>
            </a:ln>
          </c:spPr>
        </c:hiLowLines>
        <c:marker val="1"/>
        <c:axId val="168212736"/>
        <c:axId val="168218624"/>
      </c:lineChart>
      <c:catAx>
        <c:axId val="168212736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218624"/>
        <c:crossesAt val="0"/>
        <c:auto val="1"/>
        <c:lblAlgn val="ctr"/>
        <c:lblOffset val="100"/>
      </c:catAx>
      <c:valAx>
        <c:axId val="168218624"/>
        <c:scaling>
          <c:orientation val="minMax"/>
        </c:scaling>
        <c:axPos val="l"/>
        <c:majorGridlines/>
        <c:numFmt formatCode="0.0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212736"/>
        <c:crossesAt val="1"/>
        <c:crossBetween val="midCat"/>
      </c:valAx>
      <c:spPr>
        <a:solidFill>
          <a:srgbClr val="FFFFFF"/>
        </a:solidFill>
        <a:ln w="0">
          <a:noFill/>
        </a:ln>
      </c:spPr>
    </c:plotArea>
    <c:plotVisOnly val="1"/>
    <c:dispBlanksAs val="zero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xMode val="edge"/>
          <c:yMode val="edge"/>
          <c:x val="1.1013686911890499E-2"/>
          <c:y val="8.1354152998294738E-3"/>
          <c:w val="0.97027373823781005"/>
          <c:h val="0.99186458470017058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FF00"/>
            </a:solidFill>
            <a:ln w="0">
              <a:noFill/>
            </a:ln>
          </c:spPr>
          <c:dPt>
            <c:idx val="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4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5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8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9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0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2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3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6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7"/>
            <c:spPr>
              <a:solidFill>
                <a:srgbClr val="7030A0"/>
              </a:solidFill>
              <a:ln w="0">
                <a:noFill/>
              </a:ln>
            </c:spPr>
          </c:dPt>
          <c:dPt>
            <c:idx val="19"/>
            <c:spPr>
              <a:solidFill>
                <a:srgbClr val="7030A0"/>
              </a:solidFill>
              <a:ln w="0">
                <a:noFill/>
              </a:ln>
            </c:spPr>
          </c:dPt>
          <c:dLbls>
            <c:dLbl>
              <c:idx val="0"/>
              <c:layout>
                <c:manualLayout>
                  <c:x val="2.7777777777777744E-3"/>
                  <c:y val="7.1870411423207723E-3"/>
                </c:manualLayout>
              </c:layout>
              <c:dLblPos val="outEnd"/>
              <c:showVal val="1"/>
              <c:separator>
</c:separator>
            </c:dLbl>
            <c:dLbl>
              <c:idx val="4"/>
              <c:layout>
                <c:manualLayout>
                  <c:x val="-8.3333333333333367E-3"/>
                  <c:y val="1.1009943394033963E-2"/>
                </c:manualLayout>
              </c:layout>
              <c:dLblPos val="outEnd"/>
              <c:showVal val="1"/>
              <c:separator>
</c:separator>
            </c:dLbl>
            <c:dLbl>
              <c:idx val="5"/>
              <c:layout>
                <c:manualLayout>
                  <c:x val="0"/>
                  <c:y val="1.2946860413701933E-2"/>
                </c:manualLayout>
              </c:layout>
              <c:dLblPos val="outEnd"/>
              <c:showVal val="1"/>
              <c:separator>
</c:separator>
            </c:dLbl>
            <c:dLbl>
              <c:idx val="6"/>
              <c:layout>
                <c:manualLayout>
                  <c:x val="0"/>
                  <c:y val="-2.5545498309064652E-2"/>
                </c:manualLayout>
              </c:layout>
              <c:dLblPos val="outEnd"/>
              <c:showVal val="1"/>
              <c:separator>
</c:separator>
            </c:dLbl>
            <c:dLbl>
              <c:idx val="12"/>
              <c:layout>
                <c:manualLayout>
                  <c:x val="0"/>
                  <c:y val="1.3889876248858497E-2"/>
                </c:manualLayout>
              </c:layout>
              <c:dLblPos val="outEnd"/>
              <c:showVal val="1"/>
              <c:separator>
</c:separator>
            </c:dLbl>
            <c:dLbl>
              <c:idx val="13"/>
              <c:layout>
                <c:manualLayout>
                  <c:x val="5.9765268378996561E-3"/>
                  <c:y val="9.2599174992389725E-3"/>
                </c:manualLayout>
              </c:layout>
              <c:dLblPos val="outEnd"/>
              <c:showVal val="1"/>
              <c:separator>
</c:separator>
            </c:dLbl>
            <c:txPr>
              <a:bodyPr wrap="none"/>
              <a:lstStyle/>
              <a:p>
                <a:pPr>
                  <a:defRPr sz="1400" b="1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outEnd"/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обществознание!$A$13:$A$33</c:f>
              <c:strCache>
                <c:ptCount val="20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№32</c:v>
                </c:pt>
                <c:pt idx="19">
                  <c:v>№36</c:v>
                </c:pt>
              </c:strCache>
            </c:strRef>
          </c:cat>
          <c:val>
            <c:numRef>
              <c:f>обществознание!$D$13:$D$33</c:f>
              <c:numCache>
                <c:formatCode>0.00</c:formatCode>
                <c:ptCount val="20"/>
                <c:pt idx="0">
                  <c:v>50.741935483870968</c:v>
                </c:pt>
                <c:pt idx="1">
                  <c:v>52.4375</c:v>
                </c:pt>
                <c:pt idx="2">
                  <c:v>56.4</c:v>
                </c:pt>
                <c:pt idx="3">
                  <c:v>54.846153846153868</c:v>
                </c:pt>
                <c:pt idx="4">
                  <c:v>47.8125</c:v>
                </c:pt>
                <c:pt idx="5">
                  <c:v>49.111111111111114</c:v>
                </c:pt>
                <c:pt idx="6">
                  <c:v>49.28</c:v>
                </c:pt>
                <c:pt idx="7">
                  <c:v>59</c:v>
                </c:pt>
                <c:pt idx="8">
                  <c:v>44.666666666666636</c:v>
                </c:pt>
                <c:pt idx="9">
                  <c:v>52</c:v>
                </c:pt>
                <c:pt idx="10">
                  <c:v>36.5</c:v>
                </c:pt>
                <c:pt idx="11">
                  <c:v>52.954545454545425</c:v>
                </c:pt>
                <c:pt idx="12">
                  <c:v>47.285714285714285</c:v>
                </c:pt>
                <c:pt idx="13">
                  <c:v>46</c:v>
                </c:pt>
                <c:pt idx="14">
                  <c:v>70.105263157894697</c:v>
                </c:pt>
                <c:pt idx="15">
                  <c:v>54</c:v>
                </c:pt>
                <c:pt idx="16">
                  <c:v>43</c:v>
                </c:pt>
                <c:pt idx="17">
                  <c:v>43</c:v>
                </c:pt>
                <c:pt idx="18">
                  <c:v>57.275862068965516</c:v>
                </c:pt>
                <c:pt idx="19">
                  <c:v>43.571428571428548</c:v>
                </c:pt>
              </c:numCache>
            </c:numRef>
          </c:val>
        </c:ser>
        <c:gapWidth val="75"/>
        <c:overlap val="-25"/>
        <c:axId val="168405248"/>
        <c:axId val="168411136"/>
      </c:barChart>
      <c:catAx>
        <c:axId val="168405248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411136"/>
        <c:crossesAt val="0"/>
        <c:auto val="1"/>
        <c:lblAlgn val="ctr"/>
        <c:lblOffset val="100"/>
      </c:catAx>
      <c:valAx>
        <c:axId val="16841113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405248"/>
        <c:crossesAt val="1"/>
        <c:crossBetween val="midCat"/>
        <c:majorUnit val="5"/>
      </c:valAx>
      <c:spPr>
        <a:solidFill>
          <a:srgbClr val="FFFFFF"/>
        </a:solidFill>
        <a:ln w="0">
          <a:noFill/>
        </a:ln>
      </c:spPr>
    </c:plotArea>
    <c:plotVisOnly val="1"/>
    <c:dispBlanksAs val="gap"/>
  </c:chart>
  <c:spPr>
    <a:noFill/>
    <a:ln w="12600">
      <a:noFill/>
    </a:ln>
  </c:sp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2.4664512922465211E-2"/>
          <c:y val="5.0649521060228297E-2"/>
          <c:w val="0.95613817097415499"/>
          <c:h val="0.9122162445873230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FF00"/>
            </a:solidFill>
            <a:ln w="0">
              <a:noFill/>
            </a:ln>
          </c:spPr>
          <c:dPt>
            <c:idx val="6"/>
            <c:spPr>
              <a:solidFill>
                <a:srgbClr val="FF0000"/>
              </a:solidFill>
              <a:ln w="0">
                <a:noFill/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обществознание!$A$13:$A$33</c:f>
              <c:strCache>
                <c:ptCount val="20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№32</c:v>
                </c:pt>
                <c:pt idx="19">
                  <c:v>№36</c:v>
                </c:pt>
              </c:strCache>
            </c:strRef>
          </c:cat>
          <c:val>
            <c:numRef>
              <c:f>обществознание!$H$13:$H$33</c:f>
              <c:numCache>
                <c:formatCode>0%</c:formatCode>
                <c:ptCount val="20"/>
                <c:pt idx="0" formatCode="0.0%">
                  <c:v>3.2258064516129045E-2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 formatCode="0.0%">
                  <c:v>6.25E-2</c:v>
                </c:pt>
                <c:pt idx="5" formatCode="0.0%">
                  <c:v>0.1111111111111111</c:v>
                </c:pt>
                <c:pt idx="6" formatCode="0.0%">
                  <c:v>8.0000000000000029E-2</c:v>
                </c:pt>
                <c:pt idx="7" formatCode="0.0%">
                  <c:v>0.1</c:v>
                </c:pt>
                <c:pt idx="8" formatCode="0.0%">
                  <c:v>6.666666666666668E-2</c:v>
                </c:pt>
                <c:pt idx="9">
                  <c:v>0</c:v>
                </c:pt>
                <c:pt idx="10">
                  <c:v>0</c:v>
                </c:pt>
                <c:pt idx="11" formatCode="0.0%">
                  <c:v>4.5454545454545463E-2</c:v>
                </c:pt>
                <c:pt idx="12">
                  <c:v>0</c:v>
                </c:pt>
                <c:pt idx="13">
                  <c:v>0</c:v>
                </c:pt>
                <c:pt idx="14" formatCode="0.0%">
                  <c:v>0.10526315789473686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 formatCode="0.0%">
                  <c:v>0.10344827586206895</c:v>
                </c:pt>
                <c:pt idx="19">
                  <c:v>0</c:v>
                </c:pt>
              </c:numCache>
            </c:numRef>
          </c:val>
        </c:ser>
        <c:shape val="cylinder"/>
        <c:axId val="168329984"/>
        <c:axId val="168331520"/>
        <c:axId val="0"/>
      </c:bar3DChart>
      <c:catAx>
        <c:axId val="168329984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 rot="-5400000"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331520"/>
        <c:crossesAt val="0"/>
        <c:auto val="1"/>
        <c:lblAlgn val="ctr"/>
        <c:lblOffset val="100"/>
      </c:catAx>
      <c:valAx>
        <c:axId val="168331520"/>
        <c:scaling>
          <c:orientation val="minMax"/>
        </c:scaling>
        <c:axPos val="l"/>
        <c:majorGridlines>
          <c:spPr>
            <a:ln w="0">
              <a:solidFill>
                <a:srgbClr val="CCCCFF"/>
              </a:solidFill>
            </a:ln>
          </c:spPr>
        </c:majorGridlines>
        <c:numFmt formatCode="0.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329984"/>
        <c:crossesAt val="1"/>
        <c:crossBetween val="midCat"/>
        <c:majorUnit val="1.0000000000000005E-2"/>
      </c:valAx>
    </c:plotArea>
    <c:plotVisOnly val="1"/>
    <c:dispBlanksAs val="gap"/>
  </c:chart>
  <c:spPr>
    <a:solidFill>
      <a:srgbClr val="FFFFFF"/>
    </a:solidFill>
    <a:ln w="0"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6"/>
      <c:rotY val="19"/>
      <c:rAngAx val="1"/>
    </c:view3D>
    <c:floor>
      <c:spPr>
        <a:noFill/>
        <a:ln w="0">
          <a:solidFill>
            <a:srgbClr val="808080"/>
          </a:solidFill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xMode val="edge"/>
          <c:yMode val="edge"/>
          <c:x val="3.9215686274509751E-3"/>
          <c:y val="0"/>
          <c:w val="0.99607843137254903"/>
          <c:h val="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4F81BD"/>
            </a:solidFill>
            <a:ln w="0">
              <a:solidFill>
                <a:srgbClr val="FFFFFF"/>
              </a:solidFill>
            </a:ln>
          </c:spPr>
          <c:dPt>
            <c:idx val="6"/>
            <c:spPr>
              <a:solidFill>
                <a:srgbClr val="FF0000"/>
              </a:solidFill>
              <a:ln w="0">
                <a:solidFill>
                  <a:srgbClr val="FFFFFF"/>
                </a:solidFill>
              </a:ln>
            </c:spPr>
          </c:dPt>
          <c:dLbls>
            <c:txPr>
              <a:bodyPr wrap="none"/>
              <a:lstStyle/>
              <a:p>
                <a:pPr>
                  <a:defRPr sz="1400" b="1" i="0" strike="noStrike" spc="-1" baseline="0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showVal val="1"/>
            <c:separator>
</c:separator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обществознание!$A$13:$A$33</c:f>
              <c:strCache>
                <c:ptCount val="20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№32</c:v>
                </c:pt>
                <c:pt idx="19">
                  <c:v>№36</c:v>
                </c:pt>
              </c:strCache>
            </c:strRef>
          </c:cat>
          <c:val>
            <c:numRef>
              <c:f>обществознание!$F$13:$F$33</c:f>
              <c:numCache>
                <c:formatCode>0.00%</c:formatCode>
                <c:ptCount val="20"/>
                <c:pt idx="0">
                  <c:v>0.25806451612903231</c:v>
                </c:pt>
                <c:pt idx="1">
                  <c:v>0.31250000000000011</c:v>
                </c:pt>
                <c:pt idx="2">
                  <c:v>0</c:v>
                </c:pt>
                <c:pt idx="3">
                  <c:v>0.23076923076923089</c:v>
                </c:pt>
                <c:pt idx="4">
                  <c:v>0.37500000000000011</c:v>
                </c:pt>
                <c:pt idx="5">
                  <c:v>0.44444444444444442</c:v>
                </c:pt>
                <c:pt idx="6">
                  <c:v>0.3600000000000001</c:v>
                </c:pt>
                <c:pt idx="7">
                  <c:v>0.2</c:v>
                </c:pt>
                <c:pt idx="8">
                  <c:v>0.46666666666666684</c:v>
                </c:pt>
                <c:pt idx="9">
                  <c:v>0</c:v>
                </c:pt>
                <c:pt idx="10">
                  <c:v>0.75000000000000022</c:v>
                </c:pt>
                <c:pt idx="11">
                  <c:v>0.22727272727272727</c:v>
                </c:pt>
                <c:pt idx="12">
                  <c:v>0.28571428571428586</c:v>
                </c:pt>
                <c:pt idx="13">
                  <c:v>0.42857142857142855</c:v>
                </c:pt>
                <c:pt idx="14">
                  <c:v>0</c:v>
                </c:pt>
                <c:pt idx="15">
                  <c:v>0.25</c:v>
                </c:pt>
                <c:pt idx="16">
                  <c:v>0.42857142857142855</c:v>
                </c:pt>
                <c:pt idx="17">
                  <c:v>0.5</c:v>
                </c:pt>
                <c:pt idx="18">
                  <c:v>0.13793103448275873</c:v>
                </c:pt>
                <c:pt idx="19">
                  <c:v>0.42857142857142855</c:v>
                </c:pt>
              </c:numCache>
            </c:numRef>
          </c:val>
        </c:ser>
        <c:shape val="cone"/>
        <c:axId val="168344192"/>
        <c:axId val="168427904"/>
        <c:axId val="0"/>
      </c:bar3DChart>
      <c:catAx>
        <c:axId val="168344192"/>
        <c:scaling>
          <c:orientation val="minMax"/>
        </c:scaling>
        <c:axPos val="b"/>
        <c:numFmt formatCode="General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4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427904"/>
        <c:crossesAt val="0"/>
        <c:auto val="1"/>
        <c:lblAlgn val="ctr"/>
        <c:lblOffset val="100"/>
      </c:catAx>
      <c:valAx>
        <c:axId val="168427904"/>
        <c:scaling>
          <c:orientation val="minMax"/>
        </c:scaling>
        <c:axPos val="l"/>
        <c:majorGridlines/>
        <c:numFmt formatCode="0.00%" sourceLinked="1"/>
        <c:tickLblPos val="nextTo"/>
        <c:spPr>
          <a:ln w="0">
            <a:solidFill>
              <a:srgbClr val="808080"/>
            </a:solidFill>
          </a:ln>
        </c:spPr>
        <c:txPr>
          <a:bodyPr/>
          <a:lstStyle/>
          <a:p>
            <a:pPr>
              <a:defRPr sz="1200" b="1" i="0" strike="noStrike" spc="-1" baseline="0">
                <a:solidFill>
                  <a:srgbClr val="000000"/>
                </a:solidFill>
                <a:latin typeface="Calibri"/>
              </a:defRPr>
            </a:pPr>
            <a:endParaRPr lang="ru-RU"/>
          </a:p>
        </c:txPr>
        <c:crossAx val="168344192"/>
        <c:crossesAt val="1"/>
        <c:crossBetween val="midCat"/>
        <c:majorUnit val="0.05"/>
      </c:valAx>
    </c:plotArea>
    <c:plotVisOnly val="1"/>
    <c:dispBlanksAs val="gap"/>
  </c:chart>
  <c:spPr>
    <a:solidFill>
      <a:srgbClr val="FFFFFF"/>
    </a:solidFill>
    <a:ln w="0">
      <a:solidFill>
        <a:srgbClr val="808080"/>
      </a:solidFill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lineChart>
        <c:grouping val="standard"/>
        <c:ser>
          <c:idx val="0"/>
          <c:order val="0"/>
          <c:marker>
            <c:symbol val="none"/>
          </c:marker>
          <c:dLbls>
            <c:txPr>
              <a:bodyPr/>
              <a:lstStyle/>
              <a:p>
                <a:pPr>
                  <a:defRPr sz="1400" b="1" i="0" baseline="0"/>
                </a:pPr>
                <a:endParaRPr lang="ru-RU"/>
              </a:p>
            </c:txPr>
            <c:showVal val="1"/>
          </c:dLbls>
          <c:cat>
            <c:strRef>
              <c:f>обществознание!$A$13:$A$33</c:f>
              <c:strCache>
                <c:ptCount val="20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№9</c:v>
                </c:pt>
                <c:pt idx="8">
                  <c:v>№10</c:v>
                </c:pt>
                <c:pt idx="9">
                  <c:v>№11</c:v>
                </c:pt>
                <c:pt idx="10">
                  <c:v>№12</c:v>
                </c:pt>
                <c:pt idx="11">
                  <c:v>№15</c:v>
                </c:pt>
                <c:pt idx="12">
                  <c:v>№16</c:v>
                </c:pt>
                <c:pt idx="13">
                  <c:v>№20</c:v>
                </c:pt>
                <c:pt idx="14">
                  <c:v>№21</c:v>
                </c:pt>
                <c:pt idx="15">
                  <c:v>№22</c:v>
                </c:pt>
                <c:pt idx="16">
                  <c:v>№26</c:v>
                </c:pt>
                <c:pt idx="17">
                  <c:v>№28</c:v>
                </c:pt>
                <c:pt idx="18">
                  <c:v>№32</c:v>
                </c:pt>
                <c:pt idx="19">
                  <c:v>№36</c:v>
                </c:pt>
              </c:strCache>
            </c:strRef>
          </c:cat>
          <c:val>
            <c:numRef>
              <c:f>обществознание!$I$13:$I$33</c:f>
              <c:numCache>
                <c:formatCode>0.0</c:formatCode>
                <c:ptCount val="20"/>
                <c:pt idx="0">
                  <c:v>50</c:v>
                </c:pt>
                <c:pt idx="1">
                  <c:v>45.714285714285715</c:v>
                </c:pt>
                <c:pt idx="2">
                  <c:v>71.428571428571402</c:v>
                </c:pt>
                <c:pt idx="3">
                  <c:v>46.428571428571445</c:v>
                </c:pt>
                <c:pt idx="4">
                  <c:v>50</c:v>
                </c:pt>
                <c:pt idx="5">
                  <c:v>52.941176470588225</c:v>
                </c:pt>
                <c:pt idx="6">
                  <c:v>30.864197530864189</c:v>
                </c:pt>
                <c:pt idx="7">
                  <c:v>43.478260869565204</c:v>
                </c:pt>
                <c:pt idx="8">
                  <c:v>68.181818181818173</c:v>
                </c:pt>
                <c:pt idx="9">
                  <c:v>25</c:v>
                </c:pt>
                <c:pt idx="10">
                  <c:v>66.666666666666657</c:v>
                </c:pt>
                <c:pt idx="11">
                  <c:v>75.862068965517267</c:v>
                </c:pt>
                <c:pt idx="12">
                  <c:v>43.75</c:v>
                </c:pt>
                <c:pt idx="13">
                  <c:v>58.333333333333336</c:v>
                </c:pt>
                <c:pt idx="14">
                  <c:v>45.238095238095269</c:v>
                </c:pt>
                <c:pt idx="15">
                  <c:v>53.333333333333336</c:v>
                </c:pt>
                <c:pt idx="16">
                  <c:v>46.666666666666636</c:v>
                </c:pt>
                <c:pt idx="17">
                  <c:v>42.85714285714284</c:v>
                </c:pt>
                <c:pt idx="18">
                  <c:v>70.731707317073159</c:v>
                </c:pt>
                <c:pt idx="19">
                  <c:v>77.777777777777757</c:v>
                </c:pt>
              </c:numCache>
            </c:numRef>
          </c:val>
        </c:ser>
        <c:marker val="1"/>
        <c:axId val="168443904"/>
        <c:axId val="168445440"/>
      </c:lineChart>
      <c:catAx>
        <c:axId val="16844390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68445440"/>
        <c:crosses val="autoZero"/>
        <c:auto val="1"/>
        <c:lblAlgn val="ctr"/>
        <c:lblOffset val="100"/>
      </c:catAx>
      <c:valAx>
        <c:axId val="168445440"/>
        <c:scaling>
          <c:orientation val="minMax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68443904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0.07929</cdr:x>
      <cdr:y>0.20324</cdr:y>
    </cdr:from>
    <cdr:to>
      <cdr:x>0.99056</cdr:x>
      <cdr:y>0.20324</cdr:y>
    </cdr:to>
    <cdr:sp macro="" textlink="">
      <cdr:nvSpPr>
        <cdr:cNvPr id="2" name="Прямая соединительная линия 2"/>
        <cdr:cNvSpPr/>
      </cdr:nvSpPr>
      <cdr:spPr>
        <a:xfrm xmlns:a="http://schemas.openxmlformats.org/drawingml/2006/main">
          <a:off x="496378" y="743442"/>
          <a:ext cx="570516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  <a:miter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0.07297</cdr:x>
      <cdr:y>0.20485</cdr:y>
    </cdr:from>
    <cdr:to>
      <cdr:x>0.99197</cdr:x>
      <cdr:y>0.20634</cdr:y>
    </cdr:to>
    <cdr:sp macro="" textlink="">
      <cdr:nvSpPr>
        <cdr:cNvPr id="18" name="Прямая соединительная линия 2"/>
        <cdr:cNvSpPr/>
      </cdr:nvSpPr>
      <cdr:spPr>
        <a:xfrm xmlns:a="http://schemas.openxmlformats.org/drawingml/2006/main">
          <a:off x="465195" y="561915"/>
          <a:ext cx="5858581" cy="4064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  <a:miter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0.07476</cdr:x>
      <cdr:y>0.29883</cdr:y>
    </cdr:from>
    <cdr:to>
      <cdr:x>0.94435</cdr:x>
      <cdr:y>0.3023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683568" y="1584175"/>
          <a:ext cx="7951531" cy="18396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0.07608</cdr:x>
      <cdr:y>0.29167</cdr:y>
    </cdr:from>
    <cdr:to>
      <cdr:x>0.99168</cdr:x>
      <cdr:y>0.29279</cdr:y>
    </cdr:to>
    <cdr:sp macro="" textlink="">
      <cdr:nvSpPr>
        <cdr:cNvPr id="28" name="Прямая соединительная линия 2"/>
        <cdr:cNvSpPr/>
      </cdr:nvSpPr>
      <cdr:spPr>
        <a:xfrm xmlns:a="http://schemas.openxmlformats.org/drawingml/2006/main">
          <a:off x="522346" y="800040"/>
          <a:ext cx="6286500" cy="3093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  <a:miter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0.0924</cdr:x>
      <cdr:y>0.28121</cdr:y>
    </cdr:from>
    <cdr:to>
      <cdr:x>0.99037</cdr:x>
      <cdr:y>0.28121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589020" y="771465"/>
          <a:ext cx="5724525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0.07745</cdr:x>
      <cdr:y>0.29172</cdr:y>
    </cdr:from>
    <cdr:to>
      <cdr:x>1</cdr:x>
      <cdr:y>0.29298</cdr:y>
    </cdr:to>
    <cdr:sp macro="" textlink="">
      <cdr:nvSpPr>
        <cdr:cNvPr id="44" name="Прямая соединительная линия 2"/>
        <cdr:cNvSpPr/>
      </cdr:nvSpPr>
      <cdr:spPr>
        <a:xfrm xmlns:a="http://schemas.openxmlformats.org/drawingml/2006/main">
          <a:off x="493770" y="800400"/>
          <a:ext cx="5881170" cy="3457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  <a:miter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0.07745</cdr:x>
      <cdr:y>0.26389</cdr:y>
    </cdr:from>
    <cdr:to>
      <cdr:x>0.99186</cdr:x>
      <cdr:y>0.26389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493770" y="723840"/>
          <a:ext cx="582930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0.04701</cdr:x>
      <cdr:y>0.35803</cdr:y>
    </cdr:from>
    <cdr:to>
      <cdr:x>1</cdr:x>
      <cdr:y>0.35803</cdr:y>
    </cdr:to>
    <cdr:sp macro="" textlink="">
      <cdr:nvSpPr>
        <cdr:cNvPr id="59" name="Прямая соединительная линия 2"/>
        <cdr:cNvSpPr/>
      </cdr:nvSpPr>
      <cdr:spPr>
        <a:xfrm xmlns:a="http://schemas.openxmlformats.org/drawingml/2006/main">
          <a:off x="429860" y="1872207"/>
          <a:ext cx="871414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  <a:miter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0.07745</cdr:x>
      <cdr:y>0.34375</cdr:y>
    </cdr:from>
    <cdr:to>
      <cdr:x>0.96646</cdr:x>
      <cdr:y>0.34375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493770" y="942915"/>
          <a:ext cx="5667375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86E9C-49A4-4D5D-A0BD-C5A75D1D4272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B2E42-0E9D-4C2F-B287-A40547DE6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Средний балл 71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B2E42-0E9D-4C2F-B287-A40547DE660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93FB3-4E2A-44D9-947E-7B88E45BE501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55EB0-4C62-46DB-8670-7F7619694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068960"/>
            <a:ext cx="7175351" cy="1793167"/>
          </a:xfrm>
        </p:spPr>
        <p:txBody>
          <a:bodyPr/>
          <a:lstStyle/>
          <a:p>
            <a:r>
              <a:rPr lang="ru-RU" sz="8000" smtClean="0"/>
              <a:t>ЕГЭ 2025</a:t>
            </a:r>
            <a:endParaRPr lang="ru-RU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28586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/>
              <a:t>Результаты</a:t>
            </a:r>
            <a:endParaRPr lang="ru-RU" sz="8000" dirty="0"/>
          </a:p>
        </p:txBody>
      </p:sp>
    </p:spTree>
    <p:extLst>
      <p:ext uri="{BB962C8B-B14F-4D97-AF65-F5344CB8AC3E}">
        <p14:creationId xmlns="" xmlns:p14="http://schemas.microsoft.com/office/powerpoint/2010/main" val="226539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19872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1052736"/>
          <a:ext cx="9144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биологии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2024 - 4 место (59,93), в 2024 - 11 место (54,3)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2023 - 4 место (64,6), в 2022 - 8 место (46), 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 России – 54,5, в городе – 53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1556793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0"/>
            <a:ext cx="4711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% </a:t>
            </a:r>
            <a:r>
              <a:rPr lang="en-US" sz="3200" b="1" dirty="0" smtClean="0"/>
              <a:t>“</a:t>
            </a:r>
            <a:r>
              <a:rPr lang="ru-RU" sz="3200" b="1" dirty="0" err="1" smtClean="0"/>
              <a:t>высокобальников</a:t>
            </a:r>
            <a:r>
              <a:rPr lang="en-US" sz="3200" b="1" dirty="0" smtClean="0"/>
              <a:t>”</a:t>
            </a:r>
            <a:r>
              <a:rPr lang="ru-RU" sz="3200" b="1" dirty="0" smtClean="0"/>
              <a:t>(2)</a:t>
            </a:r>
            <a:r>
              <a:rPr lang="en-US" sz="3200" b="1" dirty="0" smtClean="0"/>
              <a:t> 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764704"/>
          <a:ext cx="9144000" cy="609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3928" y="0"/>
            <a:ext cx="1872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двоек(1)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692697"/>
          <a:ext cx="9143999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9872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620688"/>
          <a:ext cx="9144000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23084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физике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2025 - 3 место (66,9), в 2024 - 3 место (68,8)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2023 - 2 место (66,4), в 2022 – 4 место (66)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 России – 61,7, в городе – 60,61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628801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0"/>
            <a:ext cx="4711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% </a:t>
            </a:r>
            <a:r>
              <a:rPr lang="en-US" sz="3200" b="1" dirty="0" smtClean="0"/>
              <a:t>“</a:t>
            </a:r>
            <a:r>
              <a:rPr lang="ru-RU" sz="3200" b="1" dirty="0" err="1" smtClean="0"/>
              <a:t>высокобальников</a:t>
            </a:r>
            <a:r>
              <a:rPr lang="en-US" sz="3200" b="1" dirty="0" smtClean="0"/>
              <a:t>”</a:t>
            </a:r>
            <a:r>
              <a:rPr lang="ru-RU" sz="3200" b="1" dirty="0" smtClean="0"/>
              <a:t> (2)</a:t>
            </a:r>
            <a:endParaRPr lang="ru-RU" sz="3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92697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3888" y="0"/>
            <a:ext cx="1465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двоек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692697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3888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764704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0" y="0"/>
            <a:ext cx="9144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истории</a:t>
            </a:r>
          </a:p>
          <a:p>
            <a:pPr indent="34290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2025 - 9 место (63,1), в 2024 - 8 место (56)</a:t>
            </a:r>
          </a:p>
          <a:p>
            <a:pPr lvl="0" indent="34290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2023 - 2 место (70,2), в 2022 - 7 место (60) </a:t>
            </a:r>
          </a:p>
          <a:p>
            <a:pPr lvl="0" indent="34290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 России – 55,8, в городе – 64,51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628801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882047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Распределение итоговых баллов по русскому языку: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2025 – 4 место (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5,6) в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–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место (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6,6)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– 2 место (73,7)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2022 – 2 место (74,9)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России – 60,7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 – 60,43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362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600020"/>
          <a:ext cx="9144000" cy="4925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3146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5309" y="188640"/>
            <a:ext cx="46190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/>
              <a:t>% </a:t>
            </a:r>
            <a:r>
              <a:rPr lang="en-US" sz="3200" b="1" dirty="0" smtClean="0"/>
              <a:t>“</a:t>
            </a:r>
            <a:r>
              <a:rPr lang="ru-RU" sz="3200" b="1" dirty="0" err="1" smtClean="0"/>
              <a:t>высокобальников</a:t>
            </a:r>
            <a:r>
              <a:rPr lang="en-US" sz="3200" b="1" dirty="0" smtClean="0"/>
              <a:t>”</a:t>
            </a:r>
            <a:r>
              <a:rPr lang="ru-RU" sz="3200" b="1" dirty="0" smtClean="0"/>
              <a:t>(2)</a:t>
            </a:r>
            <a:endParaRPr lang="ru-RU" sz="3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836713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3928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64704"/>
          <a:ext cx="9144000" cy="609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20960"/>
            <a:ext cx="9144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английскому языку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2024 - 4 место (75), в 2024 - 8 место (59,4)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2023 - 5 место (60,8), в 2022 - 12 место (66)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0" marR="0" lvl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 России- 64,1, в городе – 62,27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0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628801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0"/>
            <a:ext cx="43561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%  </a:t>
            </a:r>
            <a:r>
              <a:rPr lang="ru-RU" sz="3200" b="1" dirty="0" err="1" smtClean="0"/>
              <a:t>высокобальников</a:t>
            </a:r>
            <a:r>
              <a:rPr lang="ru-RU" sz="3200" b="1" dirty="0" smtClean="0"/>
              <a:t>(1)</a:t>
            </a:r>
            <a:endParaRPr lang="ru-RU" sz="3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92696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20688"/>
          <a:ext cx="9144000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0" y="0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химии</a:t>
            </a:r>
          </a:p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2025 - 8 место (66,27), в 2024 - 9 место (58,8)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2023 - 3 место (72,8), в 2022 - 11 место (41,7) 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 России – 58,1, в городе – 66,23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0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628801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0"/>
            <a:ext cx="43561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%  </a:t>
            </a:r>
            <a:r>
              <a:rPr lang="ru-RU" sz="3200" b="1" dirty="0" err="1" smtClean="0"/>
              <a:t>высокобальников</a:t>
            </a:r>
            <a:r>
              <a:rPr lang="ru-RU" sz="3200" b="1" dirty="0" smtClean="0"/>
              <a:t>(2)</a:t>
            </a:r>
            <a:endParaRPr lang="ru-RU" sz="3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20688"/>
          <a:ext cx="9144000" cy="6237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0"/>
            <a:ext cx="1954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двоек (0)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620688"/>
          <a:ext cx="9144000" cy="6237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872" y="0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выбора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92696"/>
          <a:ext cx="9144000" cy="616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174100"/>
            <a:ext cx="9144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ЕГЭ по информатике и ИКТ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2025 - 5 место (66,0), в 2024 - 5 место (66,4),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2022 - 3место (71,7), в 2022 - 4 место (70,4) 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 России – 54,49, в городе – 56,4</a:t>
            </a:r>
            <a:endParaRPr kumimoji="0" lang="ru-RU" sz="2800" b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0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772817"/>
          <a:ext cx="9144000" cy="50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3808" y="0"/>
            <a:ext cx="4401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% «</a:t>
            </a:r>
            <a:r>
              <a:rPr lang="ru-RU" sz="2800" b="1" dirty="0" err="1" smtClean="0"/>
              <a:t>высокобальников</a:t>
            </a:r>
            <a:r>
              <a:rPr lang="ru-RU" sz="2800" b="1" dirty="0" smtClean="0"/>
              <a:t>» (10)</a:t>
            </a:r>
          </a:p>
        </p:txBody>
      </p:sp>
      <p:sp>
        <p:nvSpPr>
          <p:cNvPr id="6" name="Прямая соединительная линия 5"/>
          <p:cNvSpPr/>
          <p:nvPr/>
        </p:nvSpPr>
        <p:spPr>
          <a:xfrm>
            <a:off x="15264765" y="7086840"/>
            <a:ext cx="6152625" cy="0"/>
          </a:xfrm>
          <a:prstGeom prst="line">
            <a:avLst/>
          </a:prstGeom>
          <a:ln w="12600">
            <a:solidFill>
              <a:srgbClr val="BE4B48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8" name="Диаграмма 7"/>
          <p:cNvGraphicFramePr/>
          <p:nvPr/>
        </p:nvGraphicFramePr>
        <p:xfrm>
          <a:off x="0" y="764704"/>
          <a:ext cx="9143999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ая соединительная линия 8"/>
          <p:cNvSpPr/>
          <p:nvPr/>
        </p:nvSpPr>
        <p:spPr>
          <a:xfrm>
            <a:off x="755576" y="4581128"/>
            <a:ext cx="8136904" cy="0"/>
          </a:xfrm>
          <a:prstGeom prst="line">
            <a:avLst/>
          </a:prstGeom>
          <a:ln w="2540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0"/>
            <a:ext cx="43561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%  </a:t>
            </a:r>
            <a:r>
              <a:rPr lang="ru-RU" sz="3200" b="1" dirty="0" err="1" smtClean="0"/>
              <a:t>высокобальников</a:t>
            </a:r>
            <a:r>
              <a:rPr lang="ru-RU" sz="3200" b="1" dirty="0" smtClean="0"/>
              <a:t>(7)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692696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3928" y="0"/>
            <a:ext cx="1872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двоек(0)</a:t>
            </a:r>
            <a:endParaRPr lang="ru-RU" sz="28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20689"/>
          <a:ext cx="9143999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0"/>
            <a:ext cx="2026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%  выбора</a:t>
            </a:r>
            <a:endParaRPr lang="ru-RU" sz="32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808289" y="1490767"/>
          <a:ext cx="7527421" cy="387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0"/>
            <a:ext cx="28703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Результаты ЕГЭ</a:t>
            </a:r>
            <a:endParaRPr lang="ru-RU" sz="3200" b="1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/>
        </p:nvGraphicFramePr>
        <p:xfrm>
          <a:off x="0" y="476672"/>
          <a:ext cx="9144000" cy="6381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0"/>
            <a:ext cx="3991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Результаты 2025 года</a:t>
            </a:r>
            <a:endParaRPr lang="ru-RU" sz="32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55576" y="1052736"/>
          <a:ext cx="7837716" cy="5278080"/>
        </p:xfrm>
        <a:graphic>
          <a:graphicData uri="http://schemas.openxmlformats.org/drawingml/2006/table">
            <a:tbl>
              <a:tblPr/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6663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ОУ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р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/я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мат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био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хим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инф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англ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ист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общ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физ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сум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Мес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7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47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7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7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7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16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15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61</a:t>
                      </a:r>
                      <a:endParaRPr lang="ru-RU" sz="24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5</a:t>
                      </a:r>
                      <a:endParaRPr lang="ru-RU" sz="2400" b="1" i="0" u="none" strike="noStrike" kern="1200" dirty="0">
                        <a:solidFill>
                          <a:srgbClr val="FF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2025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2924944"/>
          <a:ext cx="8712969" cy="2736303"/>
        </p:xfrm>
        <a:graphic>
          <a:graphicData uri="http://schemas.openxmlformats.org/drawingml/2006/table">
            <a:tbl>
              <a:tblPr/>
              <a:tblGrid>
                <a:gridCol w="1008114"/>
                <a:gridCol w="2298998"/>
                <a:gridCol w="1805458"/>
                <a:gridCol w="2376264"/>
                <a:gridCol w="1224135"/>
              </a:tblGrid>
              <a:tr h="121076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Галлямова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Валерия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Рашитовна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86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5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Клевцова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Елизавета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Алексеевна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83</a:t>
                      </a:r>
                    </a:p>
                  </a:txBody>
                  <a:tcPr marL="7200" marR="7200" marT="7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75856" y="1412776"/>
            <a:ext cx="25648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Русский язык</a:t>
            </a:r>
          </a:p>
        </p:txBody>
      </p:sp>
    </p:spTree>
    <p:extLst>
      <p:ext uri="{BB962C8B-B14F-4D97-AF65-F5344CB8AC3E}">
        <p14:creationId xmlns="" xmlns:p14="http://schemas.microsoft.com/office/powerpoint/2010/main" val="7488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2025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8"/>
          <p:cNvSpPr>
            <a:spLocks noChangeArrowheads="1"/>
          </p:cNvSpPr>
          <p:nvPr/>
        </p:nvSpPr>
        <p:spPr bwMode="auto">
          <a:xfrm>
            <a:off x="0" y="10527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124744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Математика Профильная</a:t>
            </a:r>
            <a:endParaRPr lang="ru-RU" sz="3200" b="1" u="sng" dirty="0">
              <a:solidFill>
                <a:srgbClr val="FF0000"/>
              </a:solidFill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1520" y="1772816"/>
          <a:ext cx="8352928" cy="4719891"/>
        </p:xfrm>
        <a:graphic>
          <a:graphicData uri="http://schemas.openxmlformats.org/drawingml/2006/table">
            <a:tbl>
              <a:tblPr/>
              <a:tblGrid>
                <a:gridCol w="864096"/>
                <a:gridCol w="2088232"/>
                <a:gridCol w="1872208"/>
                <a:gridCol w="2592288"/>
                <a:gridCol w="936104"/>
              </a:tblGrid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Араптанова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Валерия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Владимировна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Ганиева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Арина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Родионовна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Дорош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Всеволод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Степанович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Кадиева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Диана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Исмаиловна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Немытов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Богдан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Игоревич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Перин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Вадим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Юрьевич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Путинцев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Александр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Рябов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Дмитрий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86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Сыропятов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Герман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Игоревич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Чернов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Лев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Чернышова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Олеся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668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2060848"/>
          <a:ext cx="7848872" cy="3432648"/>
        </p:xfrm>
        <a:graphic>
          <a:graphicData uri="http://schemas.openxmlformats.org/drawingml/2006/table">
            <a:tbl>
              <a:tblPr/>
              <a:tblGrid>
                <a:gridCol w="864096"/>
                <a:gridCol w="1938121"/>
                <a:gridCol w="1806295"/>
                <a:gridCol w="2520280"/>
                <a:gridCol w="720080"/>
              </a:tblGrid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Ахмедов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Рустам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Альбертович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Волкова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Марина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Олеговна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Гоголина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Таисия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Александровна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Клевцова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Елизавета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Николаева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Стелла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Юрьевна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Патшина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Виктория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Валерьевна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Прохоров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Всеволод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Антонович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11Б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Ошуркова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Софья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Алексеевна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2361" marR="2361" marT="23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260648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u="sng" dirty="0" smtClean="0">
                <a:solidFill>
                  <a:srgbClr val="FF0000"/>
                </a:solidFill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u="sng" dirty="0" smtClean="0">
                <a:solidFill>
                  <a:srgbClr val="FF0000"/>
                </a:solidFill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2025 ГОДУ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340768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cs typeface="Arial" pitchFamily="34" charset="0"/>
              </a:rPr>
              <a:t>Математика Профильная</a:t>
            </a:r>
            <a:endParaRPr lang="ru-RU" sz="2800" b="1" u="sng" dirty="0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2025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772816"/>
          <a:ext cx="7776864" cy="1812734"/>
        </p:xfrm>
        <a:graphic>
          <a:graphicData uri="http://schemas.openxmlformats.org/drawingml/2006/table">
            <a:tbl>
              <a:tblPr/>
              <a:tblGrid>
                <a:gridCol w="1459595"/>
                <a:gridCol w="1938064"/>
                <a:gridCol w="1510070"/>
                <a:gridCol w="2177218"/>
                <a:gridCol w="691917"/>
              </a:tblGrid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11М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Ганиева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Арина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Родионовна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11Ф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Юровских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err="1">
                          <a:solidFill>
                            <a:srgbClr val="FF0000"/>
                          </a:solidFill>
                          <a:latin typeface="Times New Roman"/>
                        </a:rPr>
                        <a:t>Дарина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Андреевна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88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47864" y="1052736"/>
            <a:ext cx="1514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Физика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83568" y="4365104"/>
          <a:ext cx="7704855" cy="1812734"/>
        </p:xfrm>
        <a:graphic>
          <a:graphicData uri="http://schemas.openxmlformats.org/drawingml/2006/table">
            <a:tbl>
              <a:tblPr/>
              <a:tblGrid>
                <a:gridCol w="1440160"/>
                <a:gridCol w="1944216"/>
                <a:gridCol w="1512168"/>
                <a:gridCol w="2178809"/>
                <a:gridCol w="629502"/>
              </a:tblGrid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11Б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err="1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Ошуркова</a:t>
                      </a:r>
                      <a:endParaRPr lang="ru-RU" sz="2800" b="1" i="0" u="none" strike="noStrike" kern="12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Софья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Алексеевна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11Б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Михеев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Михаил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Сергеевич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19872" y="3717032"/>
            <a:ext cx="1367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Химия</a:t>
            </a:r>
          </a:p>
        </p:txBody>
      </p:sp>
    </p:spTree>
    <p:extLst>
      <p:ext uri="{BB962C8B-B14F-4D97-AF65-F5344CB8AC3E}">
        <p14:creationId xmlns="" xmlns:p14="http://schemas.microsoft.com/office/powerpoint/2010/main" val="166551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2025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772816"/>
          <a:ext cx="7776864" cy="1812734"/>
        </p:xfrm>
        <a:graphic>
          <a:graphicData uri="http://schemas.openxmlformats.org/drawingml/2006/table">
            <a:tbl>
              <a:tblPr/>
              <a:tblGrid>
                <a:gridCol w="1296144"/>
                <a:gridCol w="1944216"/>
                <a:gridCol w="1667369"/>
                <a:gridCol w="2177218"/>
                <a:gridCol w="691917"/>
              </a:tblGrid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Патшина</a:t>
                      </a:r>
                      <a:endParaRPr lang="ru-RU" sz="2800" b="1" i="0" u="none" strike="noStrike" kern="1200" dirty="0" smtClean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Виктория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Валерьевна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Холонина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Таисия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Игоревна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47864" y="1052736"/>
            <a:ext cx="32253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Обществознание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83568" y="4365104"/>
          <a:ext cx="7704855" cy="1812734"/>
        </p:xfrm>
        <a:graphic>
          <a:graphicData uri="http://schemas.openxmlformats.org/drawingml/2006/table">
            <a:tbl>
              <a:tblPr/>
              <a:tblGrid>
                <a:gridCol w="1296144"/>
                <a:gridCol w="1872208"/>
                <a:gridCol w="1728192"/>
                <a:gridCol w="2178809"/>
                <a:gridCol w="629502"/>
              </a:tblGrid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Патшина</a:t>
                      </a:r>
                      <a:endParaRPr lang="ru-RU" sz="2800" b="1" i="0" u="none" strike="noStrike" kern="1200" dirty="0" smtClean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Виктория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Валерьевна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80</a:t>
                      </a:r>
                      <a:endParaRPr lang="ru-RU" sz="2800" b="1" i="0" u="none" strike="noStrike" kern="12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Холонина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Таисия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Игоревна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80</a:t>
                      </a:r>
                      <a:endParaRPr lang="ru-RU" sz="2800" b="1" i="0" u="none" strike="noStrike" kern="12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23928" y="3717032"/>
            <a:ext cx="16560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История</a:t>
            </a:r>
          </a:p>
        </p:txBody>
      </p:sp>
    </p:spTree>
    <p:extLst>
      <p:ext uri="{BB962C8B-B14F-4D97-AF65-F5344CB8AC3E}">
        <p14:creationId xmlns="" xmlns:p14="http://schemas.microsoft.com/office/powerpoint/2010/main" val="166551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-123111"/>
            <a:ext cx="91439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Средний балл по математике (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2025 году –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72,65 (1 место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2024 году –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68,3 (3 место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2023 году –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62,7 (2 место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2022 году –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69 (1 место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800" b="1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России – 62, Город – 64,58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600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0" y="1700809"/>
          <a:ext cx="9144000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74351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2023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1052736"/>
            <a:ext cx="2678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Информатика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3528" y="2132855"/>
          <a:ext cx="8424935" cy="3516422"/>
        </p:xfrm>
        <a:graphic>
          <a:graphicData uri="http://schemas.openxmlformats.org/drawingml/2006/table">
            <a:tbl>
              <a:tblPr/>
              <a:tblGrid>
                <a:gridCol w="1368152"/>
                <a:gridCol w="5613051"/>
                <a:gridCol w="1443732"/>
              </a:tblGrid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Дорош Всеволод Степанович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Кадиева Диана Исмаиловна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 err="1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Кадиева</a:t>
                      </a:r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Лейла </a:t>
                      </a:r>
                      <a:r>
                        <a:rPr lang="ru-RU" sz="2800" b="1" i="0" u="none" strike="noStrike" kern="1200" dirty="0" err="1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Исмаиловна</a:t>
                      </a:r>
                      <a:endParaRPr lang="ru-RU" sz="2800" b="1" i="0" u="none" strike="noStrike" kern="12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 err="1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Немытов</a:t>
                      </a:r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Богдан Игоревич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Перин Вадим Юрьевич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Рябов Дмитрий Алексеевич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3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11Ф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Волкова Марина Олеговна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488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33368" y="0"/>
            <a:ext cx="91106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УЧАЩИЕСЯ, ПОКАЗАВШИЕ ВЫСШИЕ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Batang" pitchFamily="18" charset="-127"/>
                <a:cs typeface="Times New Roman" pitchFamily="18" charset="0"/>
              </a:rPr>
              <a:t>РЕЗУЛЬТАТЫ ПО ЕГЭ В 2023 ГОДУ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1916832"/>
          <a:ext cx="8352928" cy="1212952"/>
        </p:xfrm>
        <a:graphic>
          <a:graphicData uri="http://schemas.openxmlformats.org/drawingml/2006/table">
            <a:tbl>
              <a:tblPr/>
              <a:tblGrid>
                <a:gridCol w="1296144"/>
                <a:gridCol w="2016224"/>
                <a:gridCol w="1656184"/>
                <a:gridCol w="2641205"/>
                <a:gridCol w="743171"/>
              </a:tblGrid>
              <a:tr h="60647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11М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Араптанова</a:t>
                      </a:r>
                      <a:endParaRPr lang="ru-RU" sz="2800" b="1" i="0" u="none" strike="noStrike" kern="1200" dirty="0" smtClean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Валерия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Владимировна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47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11Б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err="1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Ошуркова</a:t>
                      </a:r>
                      <a:endParaRPr lang="ru-RU" sz="2800" b="1" i="0" u="none" strike="noStrike" kern="1200" dirty="0" smtClean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Софья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Алексеевна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47864" y="1052736"/>
            <a:ext cx="1873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Биология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43808" y="3429000"/>
            <a:ext cx="3263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cs typeface="Arial" pitchFamily="34" charset="0"/>
              </a:rPr>
              <a:t>Английский язык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7" y="4437112"/>
          <a:ext cx="8280919" cy="1056313"/>
        </p:xfrm>
        <a:graphic>
          <a:graphicData uri="http://schemas.openxmlformats.org/drawingml/2006/table">
            <a:tbl>
              <a:tblPr/>
              <a:tblGrid>
                <a:gridCol w="1284969"/>
                <a:gridCol w="1998843"/>
                <a:gridCol w="1641907"/>
                <a:gridCol w="2563112"/>
                <a:gridCol w="792088"/>
              </a:tblGrid>
              <a:tr h="10563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11Г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Сафронов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Максим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Александрович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kern="1200" dirty="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6694" marR="6694" marT="66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488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% </a:t>
            </a:r>
            <a:r>
              <a:rPr lang="en-US" sz="3200" b="1" dirty="0" smtClean="0"/>
              <a:t>“</a:t>
            </a:r>
            <a:r>
              <a:rPr lang="ru-RU" sz="3200" b="1" dirty="0" err="1" smtClean="0"/>
              <a:t>высокобальников</a:t>
            </a:r>
            <a:r>
              <a:rPr lang="en-US" sz="3200" b="1" dirty="0" smtClean="0"/>
              <a:t>”</a:t>
            </a:r>
            <a:r>
              <a:rPr lang="ru-RU" sz="3200" b="1" dirty="0" smtClean="0"/>
              <a:t> (19)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980728"/>
          <a:ext cx="9144000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35896" y="0"/>
            <a:ext cx="1713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выбора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66815" y="980728"/>
          <a:ext cx="8810370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0" y="0"/>
            <a:ext cx="9144000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Средний балл по обществознанию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7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2025 - 11 место (49,28), в 2024 - 9 место (54,6),</a:t>
            </a:r>
            <a:endParaRPr kumimoji="0" lang="ru-RU" sz="27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7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2023 - 3 место (65), в 2022 - 9 место (60,6) </a:t>
            </a:r>
          </a:p>
          <a:p>
            <a:pPr lvl="0"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7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27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России – 53,6,</a:t>
            </a:r>
            <a:r>
              <a:rPr lang="ru-RU" sz="27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в городе – 52,18</a:t>
            </a:r>
          </a:p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7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0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556793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8892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% </a:t>
            </a:r>
            <a:r>
              <a:rPr lang="en-US" sz="2800" b="1" dirty="0" smtClean="0"/>
              <a:t>“</a:t>
            </a:r>
            <a:r>
              <a:rPr lang="ru-RU" sz="2800" b="1" dirty="0" err="1" smtClean="0"/>
              <a:t>высокобальников</a:t>
            </a:r>
            <a:r>
              <a:rPr lang="en-US" sz="2800" b="1" dirty="0" smtClean="0"/>
              <a:t>”</a:t>
            </a:r>
            <a:r>
              <a:rPr lang="ru-RU" sz="2800" b="1" dirty="0" smtClean="0"/>
              <a:t> (2)</a:t>
            </a:r>
            <a:r>
              <a:rPr lang="en-US" sz="2800" b="1" dirty="0" smtClean="0"/>
              <a:t> </a:t>
            </a:r>
            <a:endParaRPr lang="ru-RU" sz="2800" b="1" dirty="0" smtClean="0"/>
          </a:p>
          <a:p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764704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51920" y="260648"/>
            <a:ext cx="1954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% двоек (9)</a:t>
            </a:r>
            <a:endParaRPr lang="ru-RU" sz="28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908720"/>
          <a:ext cx="9143999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12396</TotalTime>
  <Words>966</Words>
  <Application>Microsoft Office PowerPoint</Application>
  <PresentationFormat>Экран (4:3)</PresentationFormat>
  <Paragraphs>410</Paragraphs>
  <Slides>41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ЕГЭ 2025</vt:lpstr>
      <vt:lpstr>Слайд 2</vt:lpstr>
      <vt:lpstr>Слайд 3</vt:lpstr>
      <vt:lpstr>Слайд 4</vt:lpstr>
      <vt:lpstr>% “высокобальников” (19)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Виталий Мещеряков</dc:creator>
  <cp:lastModifiedBy>Виталий Мещеряков</cp:lastModifiedBy>
  <cp:revision>767</cp:revision>
  <dcterms:created xsi:type="dcterms:W3CDTF">2017-08-28T15:12:40Z</dcterms:created>
  <dcterms:modified xsi:type="dcterms:W3CDTF">2025-08-26T12:22:54Z</dcterms:modified>
</cp:coreProperties>
</file>