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drawings/drawing9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91" r:id="rId2"/>
    <p:sldId id="293" r:id="rId3"/>
    <p:sldId id="349" r:id="rId4"/>
    <p:sldId id="295" r:id="rId5"/>
    <p:sldId id="296" r:id="rId6"/>
    <p:sldId id="299" r:id="rId7"/>
    <p:sldId id="350" r:id="rId8"/>
    <p:sldId id="397" r:id="rId9"/>
    <p:sldId id="321" r:id="rId10"/>
    <p:sldId id="360" r:id="rId11"/>
    <p:sldId id="398" r:id="rId12"/>
    <p:sldId id="361" r:id="rId13"/>
    <p:sldId id="323" r:id="rId14"/>
    <p:sldId id="359" r:id="rId15"/>
    <p:sldId id="399" r:id="rId16"/>
    <p:sldId id="368" r:id="rId17"/>
    <p:sldId id="324" r:id="rId18"/>
    <p:sldId id="363" r:id="rId19"/>
    <p:sldId id="400" r:id="rId20"/>
    <p:sldId id="369" r:id="rId21"/>
    <p:sldId id="325" r:id="rId22"/>
    <p:sldId id="362" r:id="rId23"/>
    <p:sldId id="401" r:id="rId24"/>
    <p:sldId id="370" r:id="rId25"/>
    <p:sldId id="326" r:id="rId26"/>
    <p:sldId id="364" r:id="rId27"/>
    <p:sldId id="402" r:id="rId28"/>
    <p:sldId id="371" r:id="rId29"/>
    <p:sldId id="327" r:id="rId30"/>
    <p:sldId id="365" r:id="rId31"/>
    <p:sldId id="403" r:id="rId32"/>
    <p:sldId id="372" r:id="rId33"/>
    <p:sldId id="328" r:id="rId34"/>
    <p:sldId id="366" r:id="rId35"/>
    <p:sldId id="404" r:id="rId36"/>
    <p:sldId id="373" r:id="rId37"/>
    <p:sldId id="329" r:id="rId38"/>
    <p:sldId id="367" r:id="rId39"/>
    <p:sldId id="405" r:id="rId40"/>
    <p:sldId id="374" r:id="rId41"/>
    <p:sldId id="411" r:id="rId42"/>
    <p:sldId id="410" r:id="rId43"/>
    <p:sldId id="317" r:id="rId44"/>
    <p:sldId id="318" r:id="rId45"/>
    <p:sldId id="412" r:id="rId46"/>
    <p:sldId id="335" r:id="rId47"/>
    <p:sldId id="314" r:id="rId48"/>
    <p:sldId id="315" r:id="rId49"/>
    <p:sldId id="377" r:id="rId50"/>
    <p:sldId id="379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4607" autoAdjust="0"/>
  </p:normalViewPr>
  <p:slideViewPr>
    <p:cSldViewPr>
      <p:cViewPr>
        <p:scale>
          <a:sx n="70" d="100"/>
          <a:sy n="70" d="100"/>
        </p:scale>
        <p:origin x="-2802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54;&#1090;&#1095;&#1077;&#1090;%20&#1048;&#1090;&#1086;&#1075;&#1086;&#1074;&#1072;&#1103;%20&#1072;&#1090;&#1090;&#1077;&#1089;&#1090;&#1072;&#1094;&#1080;&#1103;%202021\&#1056;&#1091;&#1089;&#1089;&#1082;&#1080;&#1081;\01_580000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4;&#1090;&#1095;&#1077;&#1090;%202023\11%20&#1082;&#1083;&#1072;&#1089;&#1089;%20&#1045;&#1043;&#1069;\&#1045;&#1043;&#1069;%20&#1090;&#1072;&#1073;&#1083;&#1080;&#1094;&#1099;%20&#1075;&#1088;&#1072;&#1092;&#1080;&#1082;&#1080;%202023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4;&#1090;&#1095;&#1077;&#1090;%202023\11%20&#1082;&#1083;&#1072;&#1089;&#1089;%20&#1045;&#1043;&#1069;\&#1045;&#1043;&#1069;%20&#1090;&#1072;&#1073;&#1083;&#1080;&#1094;&#1099;%20&#1075;&#1088;&#1072;&#1092;&#1080;&#1082;&#1080;%202023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4;&#1090;&#1095;&#1077;&#1090;%202023\11%20&#1082;&#1083;&#1072;&#1089;&#1089;%20&#1045;&#1043;&#1069;\&#1045;&#1043;&#1069;%20&#1090;&#1072;&#1073;&#1083;&#1080;&#1094;&#1099;%20&#1075;&#1088;&#1072;&#1092;&#1080;&#1082;&#1080;%202023.xlsx" TargetMode="Externa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90;&#1072;&#1073;&#1083;&#1080;&#1094;&#1099;%20&#1075;&#1088;&#1072;&#1092;&#1080;&#1082;&#1080;%202024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2024\&#1045;&#1043;&#1069;%20&#1076;&#1083;&#1103;%20&#1042;&#1043;\&#1045;&#1043;&#1069;%20&#1076;&#1083;&#1103;%20&#1042;&#104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xMode val="edge"/>
          <c:yMode val="edge"/>
          <c:x val="1.0840108401084052E-2"/>
          <c:y val="6.39637866561706E-3"/>
          <c:w val="0.97116531165311704"/>
          <c:h val="0.99360362133438362"/>
        </c:manualLayout>
      </c:layout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rgbClr val="666699"/>
                </a:gs>
                <a:gs pos="100000">
                  <a:srgbClr val="666699"/>
                </a:gs>
              </a:gsLst>
              <a:lin ang="16200000"/>
            </a:gradFill>
            <a:ln w="0">
              <a:noFill/>
            </a:ln>
          </c:spPr>
          <c:dPt>
            <c:idx val="0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4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7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9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1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4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5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6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7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9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20"/>
            <c:spPr>
              <a:solidFill>
                <a:srgbClr val="FFFF00"/>
              </a:solidFill>
              <a:ln w="0">
                <a:noFill/>
              </a:ln>
            </c:spPr>
          </c:dPt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400" b="1" dirty="0" smtClean="0"/>
                      <a:t>6</a:t>
                    </a:r>
                    <a:r>
                      <a:rPr lang="en-US" sz="1400" b="1" dirty="0" smtClean="0"/>
                      <a:t>4</a:t>
                    </a:r>
                    <a:r>
                      <a:rPr lang="ru-RU" sz="1400" b="1" dirty="0" smtClean="0"/>
                      <a:t>,</a:t>
                    </a:r>
                    <a:r>
                      <a:rPr lang="en-US" sz="1400" b="1" dirty="0" smtClean="0"/>
                      <a:t>5</a:t>
                    </a:r>
                    <a:endParaRPr lang="en-US" dirty="0"/>
                  </a:p>
                </c:rich>
              </c:tx>
              <c:dLblPos val="outEnd"/>
              <c:showVal val="1"/>
              <c:separator>
</c:separator>
            </c:dLbl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'русский язык'!$A$9:$A$29</c:f>
              <c:strCache>
                <c:ptCount val="21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№20</c:v>
                </c:pt>
                <c:pt idx="14">
                  <c:v>№21</c:v>
                </c:pt>
                <c:pt idx="15">
                  <c:v>№22</c:v>
                </c:pt>
                <c:pt idx="16">
                  <c:v>№26</c:v>
                </c:pt>
                <c:pt idx="17">
                  <c:v>№28</c:v>
                </c:pt>
                <c:pt idx="18">
                  <c:v>№29</c:v>
                </c:pt>
                <c:pt idx="19">
                  <c:v>№32</c:v>
                </c:pt>
                <c:pt idx="20">
                  <c:v>№36</c:v>
                </c:pt>
              </c:strCache>
            </c:strRef>
          </c:cat>
          <c:val>
            <c:numRef>
              <c:f>'русский язык'!$D$9:$D$29</c:f>
              <c:numCache>
                <c:formatCode>General</c:formatCode>
                <c:ptCount val="21"/>
                <c:pt idx="0">
                  <c:v>51.7</c:v>
                </c:pt>
                <c:pt idx="1">
                  <c:v>63.6</c:v>
                </c:pt>
                <c:pt idx="2">
                  <c:v>47.1</c:v>
                </c:pt>
                <c:pt idx="3">
                  <c:v>71.400000000000006</c:v>
                </c:pt>
                <c:pt idx="4">
                  <c:v>68.599999999999994</c:v>
                </c:pt>
                <c:pt idx="5">
                  <c:v>64.5</c:v>
                </c:pt>
                <c:pt idx="6">
                  <c:v>66.599999999999994</c:v>
                </c:pt>
                <c:pt idx="7">
                  <c:v>68.900000000000006</c:v>
                </c:pt>
                <c:pt idx="8">
                  <c:v>57.4</c:v>
                </c:pt>
                <c:pt idx="9">
                  <c:v>64.5</c:v>
                </c:pt>
                <c:pt idx="10">
                  <c:v>59.6</c:v>
                </c:pt>
                <c:pt idx="11">
                  <c:v>70.900000000000006</c:v>
                </c:pt>
                <c:pt idx="12">
                  <c:v>48.3</c:v>
                </c:pt>
                <c:pt idx="14">
                  <c:v>72.400000000000006</c:v>
                </c:pt>
                <c:pt idx="15">
                  <c:v>59.7</c:v>
                </c:pt>
                <c:pt idx="16">
                  <c:v>62.7</c:v>
                </c:pt>
                <c:pt idx="17">
                  <c:v>59.3</c:v>
                </c:pt>
                <c:pt idx="18">
                  <c:v>38</c:v>
                </c:pt>
                <c:pt idx="19">
                  <c:v>69.900000000000006</c:v>
                </c:pt>
                <c:pt idx="20">
                  <c:v>67.5</c:v>
                </c:pt>
              </c:numCache>
            </c:numRef>
          </c:val>
        </c:ser>
        <c:axId val="67660416"/>
        <c:axId val="67666304"/>
      </c:barChart>
      <c:catAx>
        <c:axId val="67660416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7666304"/>
        <c:crossesAt val="0"/>
        <c:auto val="1"/>
        <c:lblAlgn val="ctr"/>
        <c:lblOffset val="100"/>
      </c:catAx>
      <c:valAx>
        <c:axId val="67666304"/>
        <c:scaling>
          <c:orientation val="minMax"/>
        </c:scaling>
        <c:axPos val="l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7660416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solidFill>
        <a:srgbClr val="808080"/>
      </a:solidFill>
    </a:ln>
  </c:sp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3.9215686274509751E-3"/>
          <c:y val="0"/>
          <c:w val="0.99607843137254903"/>
          <c:h val="1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4F81BD"/>
            </a:solidFill>
            <a:ln w="0">
              <a:solidFill>
                <a:srgbClr val="FFFFFF"/>
              </a:solidFill>
            </a:ln>
          </c:spP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обществознание!$A$13:$A$33</c:f>
              <c:strCache>
                <c:ptCount val="1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№21</c:v>
                </c:pt>
                <c:pt idx="14">
                  <c:v>№22</c:v>
                </c:pt>
                <c:pt idx="15">
                  <c:v>№26</c:v>
                </c:pt>
                <c:pt idx="16">
                  <c:v>№28</c:v>
                </c:pt>
                <c:pt idx="17">
                  <c:v>№32</c:v>
                </c:pt>
              </c:strCache>
            </c:strRef>
          </c:cat>
          <c:val>
            <c:numRef>
              <c:f>обществознание!$E$13:$E$33</c:f>
              <c:numCache>
                <c:formatCode>0.0</c:formatCode>
                <c:ptCount val="18"/>
                <c:pt idx="0">
                  <c:v>16.666666666666664</c:v>
                </c:pt>
                <c:pt idx="1">
                  <c:v>31.25</c:v>
                </c:pt>
                <c:pt idx="2">
                  <c:v>77.777777777777658</c:v>
                </c:pt>
                <c:pt idx="3">
                  <c:v>8.6956521739130448</c:v>
                </c:pt>
                <c:pt idx="4">
                  <c:v>10</c:v>
                </c:pt>
                <c:pt idx="5">
                  <c:v>15.384615384615385</c:v>
                </c:pt>
                <c:pt idx="6">
                  <c:v>17.857142857142829</c:v>
                </c:pt>
                <c:pt idx="7">
                  <c:v>12.5</c:v>
                </c:pt>
                <c:pt idx="8">
                  <c:v>35.714285714285715</c:v>
                </c:pt>
                <c:pt idx="9">
                  <c:v>40</c:v>
                </c:pt>
                <c:pt idx="10">
                  <c:v>66.666666666666657</c:v>
                </c:pt>
                <c:pt idx="11">
                  <c:v>0</c:v>
                </c:pt>
                <c:pt idx="12">
                  <c:v>66.666666666666657</c:v>
                </c:pt>
                <c:pt idx="13">
                  <c:v>5.5555555555555385</c:v>
                </c:pt>
                <c:pt idx="14">
                  <c:v>46.153846153845954</c:v>
                </c:pt>
                <c:pt idx="15">
                  <c:v>0</c:v>
                </c:pt>
                <c:pt idx="16">
                  <c:v>33.333333333333329</c:v>
                </c:pt>
                <c:pt idx="17">
                  <c:v>0</c:v>
                </c:pt>
              </c:numCache>
            </c:numRef>
          </c:val>
        </c:ser>
        <c:shape val="cone"/>
        <c:axId val="69128576"/>
        <c:axId val="69130112"/>
        <c:axId val="0"/>
      </c:bar3DChart>
      <c:catAx>
        <c:axId val="69128576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130112"/>
        <c:crossesAt val="0"/>
        <c:auto val="1"/>
        <c:lblAlgn val="ctr"/>
        <c:lblOffset val="100"/>
      </c:catAx>
      <c:valAx>
        <c:axId val="69130112"/>
        <c:scaling>
          <c:orientation val="minMax"/>
        </c:scaling>
        <c:axPos val="l"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128576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2.8542393849688468E-2"/>
          <c:y val="7.4000986679822588E-3"/>
          <c:w val="0.97145760615031262"/>
          <c:h val="0.97503700049334063"/>
        </c:manualLayout>
      </c:layout>
      <c:lineChart>
        <c:grouping val="stacked"/>
        <c:ser>
          <c:idx val="0"/>
          <c:order val="0"/>
          <c:spPr>
            <a:ln w="38100">
              <a:solidFill>
                <a:srgbClr val="666699"/>
              </a:solidFill>
              <a:round/>
            </a:ln>
          </c:spPr>
          <c:marker>
            <c:symbol val="diamond"/>
            <c:size val="7"/>
            <c:spPr>
              <a:solidFill>
                <a:srgbClr val="666699"/>
              </a:solidFill>
            </c:spPr>
          </c:marke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обществознание!$A$13:$A$33</c:f>
              <c:strCache>
                <c:ptCount val="1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№21</c:v>
                </c:pt>
                <c:pt idx="14">
                  <c:v>№22</c:v>
                </c:pt>
                <c:pt idx="15">
                  <c:v>№26</c:v>
                </c:pt>
                <c:pt idx="16">
                  <c:v>№28</c:v>
                </c:pt>
                <c:pt idx="17">
                  <c:v>№32</c:v>
                </c:pt>
              </c:strCache>
            </c:strRef>
          </c:cat>
          <c:val>
            <c:numRef>
              <c:f>обществознание!$I$13:$I$33</c:f>
              <c:numCache>
                <c:formatCode>0.0</c:formatCode>
                <c:ptCount val="18"/>
                <c:pt idx="0">
                  <c:v>56.25</c:v>
                </c:pt>
                <c:pt idx="1">
                  <c:v>61.53846153846154</c:v>
                </c:pt>
                <c:pt idx="2">
                  <c:v>60</c:v>
                </c:pt>
                <c:pt idx="3">
                  <c:v>63.888888888888886</c:v>
                </c:pt>
                <c:pt idx="4">
                  <c:v>45.45454545454534</c:v>
                </c:pt>
                <c:pt idx="5">
                  <c:v>68.421052631578945</c:v>
                </c:pt>
                <c:pt idx="6">
                  <c:v>32.5581395348838</c:v>
                </c:pt>
                <c:pt idx="7">
                  <c:v>55.172413793103452</c:v>
                </c:pt>
                <c:pt idx="8">
                  <c:v>73.684210526315795</c:v>
                </c:pt>
                <c:pt idx="9">
                  <c:v>62.5</c:v>
                </c:pt>
                <c:pt idx="10">
                  <c:v>37.5</c:v>
                </c:pt>
                <c:pt idx="11">
                  <c:v>50</c:v>
                </c:pt>
                <c:pt idx="12">
                  <c:v>37.5</c:v>
                </c:pt>
                <c:pt idx="13">
                  <c:v>36</c:v>
                </c:pt>
                <c:pt idx="14">
                  <c:v>76.470588235294088</c:v>
                </c:pt>
                <c:pt idx="15">
                  <c:v>42.857142857142748</c:v>
                </c:pt>
                <c:pt idx="16">
                  <c:v>66.666666666666657</c:v>
                </c:pt>
                <c:pt idx="17">
                  <c:v>66.666666666666657</c:v>
                </c:pt>
              </c:numCache>
            </c:numRef>
          </c:val>
        </c:ser>
        <c:hiLowLines>
          <c:spPr>
            <a:ln w="0">
              <a:noFill/>
            </a:ln>
          </c:spPr>
        </c:hiLowLines>
        <c:marker val="1"/>
        <c:axId val="68958080"/>
        <c:axId val="68959616"/>
      </c:lineChart>
      <c:catAx>
        <c:axId val="6895808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959616"/>
        <c:crossesAt val="0"/>
        <c:auto val="1"/>
        <c:lblAlgn val="ctr"/>
        <c:lblOffset val="100"/>
      </c:catAx>
      <c:valAx>
        <c:axId val="68959616"/>
        <c:scaling>
          <c:orientation val="minMax"/>
        </c:scaling>
        <c:axPos val="l"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958080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xMode val="edge"/>
          <c:yMode val="edge"/>
          <c:x val="1.1013686911890499E-2"/>
          <c:y val="8.1354152998294581E-3"/>
          <c:w val="0.97225192472198496"/>
          <c:h val="0.99186458470017058"/>
        </c:manualLayout>
      </c:layout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rgbClr val="666699"/>
                </a:gs>
                <a:gs pos="100000">
                  <a:srgbClr val="666699"/>
                </a:gs>
              </a:gsLst>
              <a:lin ang="16200000"/>
            </a:gradFill>
            <a:ln w="0">
              <a:noFill/>
            </a:ln>
          </c:spPr>
          <c:dPt>
            <c:idx val="0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4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7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9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1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4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5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6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9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20"/>
            <c:spPr>
              <a:solidFill>
                <a:srgbClr val="FFFF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биология!$A$12:$A$32</c:f>
              <c:strCache>
                <c:ptCount val="21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№20</c:v>
                </c:pt>
                <c:pt idx="14">
                  <c:v>№21</c:v>
                </c:pt>
                <c:pt idx="15">
                  <c:v>№22</c:v>
                </c:pt>
                <c:pt idx="16">
                  <c:v>№26</c:v>
                </c:pt>
                <c:pt idx="17">
                  <c:v>№28</c:v>
                </c:pt>
                <c:pt idx="18">
                  <c:v>№29</c:v>
                </c:pt>
                <c:pt idx="19">
                  <c:v>№32</c:v>
                </c:pt>
                <c:pt idx="20">
                  <c:v>№36</c:v>
                </c:pt>
              </c:strCache>
            </c:strRef>
          </c:cat>
          <c:val>
            <c:numRef>
              <c:f>биология!$D$12:$D$32</c:f>
              <c:numCache>
                <c:formatCode>General</c:formatCode>
                <c:ptCount val="21"/>
                <c:pt idx="0">
                  <c:v>37</c:v>
                </c:pt>
                <c:pt idx="1">
                  <c:v>62.7</c:v>
                </c:pt>
                <c:pt idx="2">
                  <c:v>45</c:v>
                </c:pt>
                <c:pt idx="3">
                  <c:v>54.1</c:v>
                </c:pt>
                <c:pt idx="4">
                  <c:v>58.9</c:v>
                </c:pt>
                <c:pt idx="5">
                  <c:v>63</c:v>
                </c:pt>
                <c:pt idx="6">
                  <c:v>54.3</c:v>
                </c:pt>
                <c:pt idx="7">
                  <c:v>62.6</c:v>
                </c:pt>
                <c:pt idx="8">
                  <c:v>35.800000000000004</c:v>
                </c:pt>
                <c:pt idx="9">
                  <c:v>63</c:v>
                </c:pt>
                <c:pt idx="10">
                  <c:v>56.5</c:v>
                </c:pt>
                <c:pt idx="11">
                  <c:v>50.5</c:v>
                </c:pt>
                <c:pt idx="12">
                  <c:v>47</c:v>
                </c:pt>
                <c:pt idx="13">
                  <c:v>0</c:v>
                </c:pt>
                <c:pt idx="14">
                  <c:v>68.099999999999994</c:v>
                </c:pt>
                <c:pt idx="15">
                  <c:v>19</c:v>
                </c:pt>
                <c:pt idx="16">
                  <c:v>72.5</c:v>
                </c:pt>
                <c:pt idx="17">
                  <c:v>38</c:v>
                </c:pt>
                <c:pt idx="18">
                  <c:v>0</c:v>
                </c:pt>
                <c:pt idx="19">
                  <c:v>75</c:v>
                </c:pt>
                <c:pt idx="20">
                  <c:v>88</c:v>
                </c:pt>
              </c:numCache>
            </c:numRef>
          </c:val>
        </c:ser>
        <c:gapWidth val="75"/>
        <c:overlap val="-25"/>
        <c:axId val="69181824"/>
        <c:axId val="69183360"/>
      </c:barChart>
      <c:catAx>
        <c:axId val="6918182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noFill/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183360"/>
        <c:crossesAt val="0"/>
        <c:auto val="1"/>
        <c:lblAlgn val="ctr"/>
        <c:lblOffset val="100"/>
      </c:catAx>
      <c:valAx>
        <c:axId val="69183360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181824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noFill/>
    </a:ln>
  </c:sp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4664512922465211E-2"/>
          <c:y val="4.7825548259199609E-2"/>
          <c:w val="0.95613817097415499"/>
          <c:h val="0.9168628422748116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  <a:ln w="0">
              <a:noFill/>
            </a:ln>
          </c:spPr>
          <c:dPt>
            <c:idx val="6"/>
            <c:spPr>
              <a:solidFill>
                <a:srgbClr val="FF00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биология!$A$12:$A$32</c:f>
              <c:strCache>
                <c:ptCount val="17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№16</c:v>
                </c:pt>
                <c:pt idx="12">
                  <c:v>№21</c:v>
                </c:pt>
                <c:pt idx="13">
                  <c:v>№22</c:v>
                </c:pt>
                <c:pt idx="14">
                  <c:v>№28</c:v>
                </c:pt>
                <c:pt idx="15">
                  <c:v>№32</c:v>
                </c:pt>
                <c:pt idx="16">
                  <c:v>№36</c:v>
                </c:pt>
              </c:strCache>
            </c:strRef>
          </c:cat>
          <c:val>
            <c:numRef>
              <c:f>биология!$H$12:$H$32</c:f>
              <c:numCache>
                <c:formatCode>0.0</c:formatCode>
                <c:ptCount val="17"/>
                <c:pt idx="0">
                  <c:v>0</c:v>
                </c:pt>
                <c:pt idx="1">
                  <c:v>28.571428571428569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  <c:pt idx="5">
                  <c:v>0</c:v>
                </c:pt>
                <c:pt idx="6">
                  <c:v>5</c:v>
                </c:pt>
                <c:pt idx="7">
                  <c:v>40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22.222222222222154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100</c:v>
                </c:pt>
              </c:numCache>
            </c:numRef>
          </c:val>
        </c:ser>
        <c:shape val="cylinder"/>
        <c:axId val="69019520"/>
        <c:axId val="69021056"/>
        <c:axId val="0"/>
      </c:bar3DChart>
      <c:catAx>
        <c:axId val="69019520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54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021056"/>
        <c:crossesAt val="0"/>
        <c:auto val="1"/>
        <c:lblAlgn val="ctr"/>
        <c:lblOffset val="100"/>
      </c:catAx>
      <c:valAx>
        <c:axId val="69021056"/>
        <c:scaling>
          <c:orientation val="minMax"/>
        </c:scaling>
        <c:axPos val="l"/>
        <c:majorGridlines>
          <c:spPr>
            <a:ln w="0">
              <a:solidFill>
                <a:srgbClr val="CCCCFF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019520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1.9926901316777795E-2"/>
          <c:y val="5.025974025974031E-2"/>
          <c:w val="0.96525309167376061"/>
          <c:h val="0.91285714285714259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4F81BD"/>
            </a:solidFill>
            <a:ln w="0">
              <a:noFill/>
            </a:ln>
          </c:spPr>
          <c:dPt>
            <c:idx val="2"/>
            <c:spPr>
              <a:solidFill>
                <a:srgbClr val="558ED5"/>
              </a:solidFill>
              <a:ln w="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0070C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14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15"/>
            <c:spPr>
              <a:solidFill>
                <a:srgbClr val="FF00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биология!$A$12:$A$32</c:f>
              <c:strCache>
                <c:ptCount val="17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№16</c:v>
                </c:pt>
                <c:pt idx="12">
                  <c:v>№21</c:v>
                </c:pt>
                <c:pt idx="13">
                  <c:v>№22</c:v>
                </c:pt>
                <c:pt idx="14">
                  <c:v>№28</c:v>
                </c:pt>
                <c:pt idx="15">
                  <c:v>№32</c:v>
                </c:pt>
                <c:pt idx="16">
                  <c:v>№36</c:v>
                </c:pt>
              </c:strCache>
            </c:strRef>
          </c:cat>
          <c:val>
            <c:numRef>
              <c:f>биология!$E$12:$E$32</c:f>
              <c:numCache>
                <c:formatCode>0.0</c:formatCode>
                <c:ptCount val="17"/>
                <c:pt idx="0">
                  <c:v>33.333333333333329</c:v>
                </c:pt>
                <c:pt idx="1">
                  <c:v>0</c:v>
                </c:pt>
                <c:pt idx="2">
                  <c:v>33.333333333333329</c:v>
                </c:pt>
                <c:pt idx="3">
                  <c:v>12.5</c:v>
                </c:pt>
                <c:pt idx="4">
                  <c:v>11.111111111111082</c:v>
                </c:pt>
                <c:pt idx="5">
                  <c:v>0</c:v>
                </c:pt>
                <c:pt idx="6">
                  <c:v>5</c:v>
                </c:pt>
                <c:pt idx="7">
                  <c:v>0</c:v>
                </c:pt>
                <c:pt idx="8">
                  <c:v>50</c:v>
                </c:pt>
                <c:pt idx="9">
                  <c:v>0</c:v>
                </c:pt>
                <c:pt idx="10">
                  <c:v>0</c:v>
                </c:pt>
                <c:pt idx="11">
                  <c:v>33.333333333333329</c:v>
                </c:pt>
                <c:pt idx="12">
                  <c:v>0</c:v>
                </c:pt>
                <c:pt idx="13">
                  <c:v>100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hape val="cone"/>
        <c:axId val="69073152"/>
        <c:axId val="69206016"/>
        <c:axId val="0"/>
      </c:bar3DChart>
      <c:catAx>
        <c:axId val="69073152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206016"/>
        <c:crossesAt val="0"/>
        <c:auto val="1"/>
        <c:lblAlgn val="ctr"/>
        <c:lblOffset val="100"/>
      </c:catAx>
      <c:valAx>
        <c:axId val="69206016"/>
        <c:scaling>
          <c:orientation val="minMax"/>
        </c:scaling>
        <c:axPos val="l"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073152"/>
        <c:crossesAt val="1"/>
        <c:crossBetween val="midCat"/>
      </c:valAx>
    </c:plotArea>
    <c:plotVisOnly val="1"/>
    <c:dispBlanksAs val="gap"/>
  </c:chart>
  <c:spPr>
    <a:noFill/>
    <a:ln w="12600">
      <a:noFill/>
    </a:ln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1.9921423619135827E-2"/>
          <c:y val="1.0395235517054699E-2"/>
          <c:w val="0.97439334411832701"/>
          <c:h val="0.9896047644829431"/>
        </c:manualLayout>
      </c:layout>
      <c:lineChart>
        <c:grouping val="stacked"/>
        <c:ser>
          <c:idx val="0"/>
          <c:order val="0"/>
          <c:spPr>
            <a:ln w="38100">
              <a:solidFill>
                <a:srgbClr val="666699"/>
              </a:solidFill>
              <a:round/>
            </a:ln>
          </c:spPr>
          <c:marker>
            <c:symbol val="diamond"/>
            <c:size val="7"/>
            <c:spPr>
              <a:solidFill>
                <a:srgbClr val="666699"/>
              </a:solidFill>
            </c:spPr>
          </c:marker>
          <c:dLbls>
            <c:dLbl>
              <c:idx val="15"/>
              <c:delete val="1"/>
            </c:dLbl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биология!$A$12:$A$32</c:f>
              <c:strCache>
                <c:ptCount val="17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№16</c:v>
                </c:pt>
                <c:pt idx="12">
                  <c:v>№21</c:v>
                </c:pt>
                <c:pt idx="13">
                  <c:v>№22</c:v>
                </c:pt>
                <c:pt idx="14">
                  <c:v>№28</c:v>
                </c:pt>
                <c:pt idx="15">
                  <c:v>№32</c:v>
                </c:pt>
                <c:pt idx="16">
                  <c:v>№36</c:v>
                </c:pt>
              </c:strCache>
            </c:strRef>
          </c:cat>
          <c:val>
            <c:numRef>
              <c:f>биология!$I$12:$I$32</c:f>
              <c:numCache>
                <c:formatCode>0.0</c:formatCode>
                <c:ptCount val="17"/>
                <c:pt idx="0">
                  <c:v>18.75</c:v>
                </c:pt>
                <c:pt idx="1">
                  <c:v>13.461538461538462</c:v>
                </c:pt>
                <c:pt idx="2">
                  <c:v>20</c:v>
                </c:pt>
                <c:pt idx="3">
                  <c:v>22.222222222222154</c:v>
                </c:pt>
                <c:pt idx="4">
                  <c:v>20.454545454545457</c:v>
                </c:pt>
                <c:pt idx="5">
                  <c:v>5.2631578947368416</c:v>
                </c:pt>
                <c:pt idx="6">
                  <c:v>23.255813953488371</c:v>
                </c:pt>
                <c:pt idx="7">
                  <c:v>17.241379310344829</c:v>
                </c:pt>
                <c:pt idx="8">
                  <c:v>21.052631578947278</c:v>
                </c:pt>
                <c:pt idx="9">
                  <c:v>25</c:v>
                </c:pt>
                <c:pt idx="10">
                  <c:v>5.8823529411764675</c:v>
                </c:pt>
                <c:pt idx="11">
                  <c:v>37.5</c:v>
                </c:pt>
                <c:pt idx="12">
                  <c:v>18</c:v>
                </c:pt>
                <c:pt idx="13">
                  <c:v>17.647058823529431</c:v>
                </c:pt>
                <c:pt idx="14">
                  <c:v>11.111111111111082</c:v>
                </c:pt>
                <c:pt idx="15">
                  <c:v>3.7037037037037042</c:v>
                </c:pt>
                <c:pt idx="16">
                  <c:v>50</c:v>
                </c:pt>
              </c:numCache>
            </c:numRef>
          </c:val>
        </c:ser>
        <c:hiLowLines>
          <c:spPr>
            <a:ln w="0">
              <a:noFill/>
            </a:ln>
          </c:spPr>
        </c:hiLowLines>
        <c:marker val="1"/>
        <c:axId val="69242880"/>
        <c:axId val="69244416"/>
      </c:lineChart>
      <c:catAx>
        <c:axId val="6924288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 rot="-27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244416"/>
        <c:crossesAt val="0"/>
        <c:auto val="1"/>
        <c:lblAlgn val="ctr"/>
        <c:lblOffset val="100"/>
      </c:catAx>
      <c:valAx>
        <c:axId val="69244416"/>
        <c:scaling>
          <c:orientation val="minMax"/>
        </c:scaling>
        <c:axPos val="l"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242880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2.3096663815226702E-2"/>
          <c:y val="0"/>
          <c:w val="0.97123609923011101"/>
          <c:h val="0.98819052617766656"/>
        </c:manualLayout>
      </c:layout>
      <c:barChart>
        <c:barDir val="col"/>
        <c:grouping val="clustered"/>
        <c:ser>
          <c:idx val="0"/>
          <c:order val="0"/>
          <c:tx>
            <c:strRef>
              <c:f>физика!$D$10:$D$21</c:f>
              <c:strCache>
                <c:ptCount val="1"/>
                <c:pt idx="0">
                  <c:v>77,5 62 58 82 54,5 68,8 35,6 68,5 68 40 65</c:v>
                </c:pt>
              </c:strCache>
            </c:strRef>
          </c:tx>
          <c:spPr>
            <a:solidFill>
              <a:srgbClr val="7030A0"/>
            </a:solidFill>
            <a:ln w="0">
              <a:noFill/>
            </a:ln>
          </c:spPr>
          <c:dPt>
            <c:idx val="0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7"/>
            <c:spPr>
              <a:solidFill>
                <a:srgbClr val="FFFF00"/>
              </a:solidFill>
              <a:ln w="0">
                <a:noFill/>
              </a:ln>
            </c:spPr>
          </c:dPt>
          <c:dLbls>
            <c:dLbl>
              <c:idx val="0"/>
              <c:layout>
                <c:manualLayout>
                  <c:x val="2.7777777777777901E-2"/>
                  <c:y val="-4.9251617789606824E-3"/>
                </c:manualLayout>
              </c:layout>
              <c:dLblPos val="outEnd"/>
              <c:showVal val="1"/>
              <c:separator>
</c:separator>
            </c:dLbl>
            <c:dLbl>
              <c:idx val="8"/>
              <c:layout>
                <c:manualLayout>
                  <c:x val="-1.8055555555555561E-2"/>
                  <c:y val="-1.7238066226362352E-2"/>
                </c:manualLayout>
              </c:layout>
              <c:dLblPos val="outEnd"/>
              <c:showVal val="1"/>
              <c:separator>
</c:separator>
            </c:dLbl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физика!$A$27:$A$35</c:f>
              <c:strCache>
                <c:ptCount val="9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№5</c:v>
                </c:pt>
                <c:pt idx="4">
                  <c:v>№6</c:v>
                </c:pt>
                <c:pt idx="5">
                  <c:v>№7</c:v>
                </c:pt>
                <c:pt idx="6">
                  <c:v>№21</c:v>
                </c:pt>
                <c:pt idx="7">
                  <c:v>№28</c:v>
                </c:pt>
                <c:pt idx="8">
                  <c:v>№32</c:v>
                </c:pt>
              </c:strCache>
            </c:strRef>
          </c:cat>
          <c:val>
            <c:numRef>
              <c:f>физика!$D$10:$D$21</c:f>
              <c:numCache>
                <c:formatCode>General</c:formatCode>
                <c:ptCount val="9"/>
                <c:pt idx="0">
                  <c:v>77.5</c:v>
                </c:pt>
                <c:pt idx="1">
                  <c:v>62</c:v>
                </c:pt>
                <c:pt idx="2">
                  <c:v>58</c:v>
                </c:pt>
                <c:pt idx="3">
                  <c:v>82</c:v>
                </c:pt>
                <c:pt idx="4">
                  <c:v>54.5</c:v>
                </c:pt>
                <c:pt idx="5">
                  <c:v>68.8</c:v>
                </c:pt>
                <c:pt idx="6">
                  <c:v>68.5</c:v>
                </c:pt>
                <c:pt idx="7">
                  <c:v>68</c:v>
                </c:pt>
                <c:pt idx="8">
                  <c:v>65</c:v>
                </c:pt>
              </c:numCache>
            </c:numRef>
          </c:val>
        </c:ser>
        <c:gapWidth val="75"/>
        <c:overlap val="-25"/>
        <c:axId val="69353472"/>
        <c:axId val="69355008"/>
      </c:barChart>
      <c:catAx>
        <c:axId val="69353472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355008"/>
        <c:crossesAt val="0"/>
        <c:auto val="1"/>
        <c:lblAlgn val="ctr"/>
        <c:lblOffset val="100"/>
      </c:catAx>
      <c:valAx>
        <c:axId val="69355008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353472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noFill/>
    </a:ln>
  </c:sp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4664512922465211E-2"/>
          <c:y val="6.3133791298658828E-2"/>
          <c:w val="0.95613817097415499"/>
          <c:h val="0.89008832188419951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  <a:ln w="0">
              <a:noFill/>
            </a:ln>
          </c:spP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физика!$A$10:$A$21</c:f>
              <c:strCache>
                <c:ptCount val="9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№5</c:v>
                </c:pt>
                <c:pt idx="4">
                  <c:v>№6</c:v>
                </c:pt>
                <c:pt idx="5">
                  <c:v>№7</c:v>
                </c:pt>
                <c:pt idx="6">
                  <c:v>№21</c:v>
                </c:pt>
                <c:pt idx="7">
                  <c:v>№28</c:v>
                </c:pt>
                <c:pt idx="8">
                  <c:v>№32</c:v>
                </c:pt>
              </c:strCache>
            </c:strRef>
          </c:cat>
          <c:val>
            <c:numRef>
              <c:f>физика!$H$10:$H$21</c:f>
              <c:numCache>
                <c:formatCode>0.0</c:formatCode>
                <c:ptCount val="9"/>
                <c:pt idx="0">
                  <c:v>50</c:v>
                </c:pt>
                <c:pt idx="1">
                  <c:v>14.285714285714286</c:v>
                </c:pt>
                <c:pt idx="2">
                  <c:v>0</c:v>
                </c:pt>
                <c:pt idx="3">
                  <c:v>71.428571428571388</c:v>
                </c:pt>
                <c:pt idx="4">
                  <c:v>0</c:v>
                </c:pt>
                <c:pt idx="5">
                  <c:v>9.0909090909091006</c:v>
                </c:pt>
                <c:pt idx="6">
                  <c:v>16.666666666666664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hape val="cylinder"/>
        <c:axId val="69285376"/>
        <c:axId val="69286912"/>
        <c:axId val="0"/>
      </c:bar3DChart>
      <c:catAx>
        <c:axId val="69285376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54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286912"/>
        <c:crossesAt val="0"/>
        <c:auto val="1"/>
        <c:lblAlgn val="ctr"/>
        <c:lblOffset val="100"/>
      </c:catAx>
      <c:valAx>
        <c:axId val="69286912"/>
        <c:scaling>
          <c:orientation val="minMax"/>
        </c:scaling>
        <c:axPos val="l"/>
        <c:majorGridlines>
          <c:spPr>
            <a:ln w="0">
              <a:solidFill>
                <a:srgbClr val="CCCCFF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285376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1.8071470628198721E-2"/>
          <c:y val="6.2177002583979277E-2"/>
          <c:w val="0.96834095747090065"/>
          <c:h val="0.89163436692506459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4F81BD"/>
            </a:solidFill>
            <a:ln w="0">
              <a:noFill/>
            </a:ln>
          </c:spPr>
          <c:dPt>
            <c:idx val="2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физика!$A$27:$A$35</c:f>
              <c:strCache>
                <c:ptCount val="9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№5</c:v>
                </c:pt>
                <c:pt idx="4">
                  <c:v>№6</c:v>
                </c:pt>
                <c:pt idx="5">
                  <c:v>№7</c:v>
                </c:pt>
                <c:pt idx="6">
                  <c:v>№21</c:v>
                </c:pt>
                <c:pt idx="7">
                  <c:v>№28</c:v>
                </c:pt>
                <c:pt idx="8">
                  <c:v>№32</c:v>
                </c:pt>
              </c:strCache>
            </c:strRef>
          </c:cat>
          <c:val>
            <c:numRef>
              <c:f>физика!$E$10:$E$21</c:f>
              <c:numCache>
                <c:formatCode>0.0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hape val="cone"/>
        <c:axId val="69324800"/>
        <c:axId val="69326336"/>
        <c:axId val="0"/>
      </c:bar3DChart>
      <c:catAx>
        <c:axId val="69324800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326336"/>
        <c:crossesAt val="0"/>
        <c:auto val="1"/>
        <c:lblAlgn val="ctr"/>
        <c:lblOffset val="100"/>
      </c:catAx>
      <c:valAx>
        <c:axId val="69326336"/>
        <c:scaling>
          <c:orientation val="minMax"/>
          <c:max val="100"/>
          <c:min val="0"/>
        </c:scaling>
        <c:axPos val="l"/>
        <c:majorGridlines>
          <c:spPr>
            <a:ln w="0">
              <a:solidFill>
                <a:srgbClr val="CCFFCC"/>
              </a:solidFill>
            </a:ln>
          </c:spPr>
        </c:majorGridlines>
        <c:numFmt formatCode="0" sourceLinked="0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324800"/>
        <c:crossesAt val="1"/>
        <c:crossBetween val="midCat"/>
        <c:majorUnit val="10"/>
      </c:valAx>
    </c:plotArea>
    <c:plotVisOnly val="1"/>
    <c:dispBlanksAs val="gap"/>
  </c:chart>
  <c:spPr>
    <a:noFill/>
    <a:ln w="12600">
      <a:noFill/>
    </a:ln>
  </c:sp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1.0834183549531201E-2"/>
          <c:y val="0"/>
          <c:w val="0.96987805470533905"/>
          <c:h val="1"/>
        </c:manualLayout>
      </c:layout>
      <c:lineChart>
        <c:grouping val="stacked"/>
        <c:ser>
          <c:idx val="0"/>
          <c:order val="0"/>
          <c:spPr>
            <a:ln w="25200">
              <a:solidFill>
                <a:srgbClr val="666699"/>
              </a:solidFill>
              <a:round/>
            </a:ln>
          </c:spPr>
          <c:marker>
            <c:symbol val="diamond"/>
            <c:size val="7"/>
            <c:spPr>
              <a:solidFill>
                <a:srgbClr val="666699"/>
              </a:solidFill>
            </c:spPr>
          </c:marke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физика!$A$10:$A$21</c:f>
              <c:strCache>
                <c:ptCount val="9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№5</c:v>
                </c:pt>
                <c:pt idx="4">
                  <c:v>№6</c:v>
                </c:pt>
                <c:pt idx="5">
                  <c:v>№7</c:v>
                </c:pt>
                <c:pt idx="6">
                  <c:v>№21</c:v>
                </c:pt>
                <c:pt idx="7">
                  <c:v>№28</c:v>
                </c:pt>
                <c:pt idx="8">
                  <c:v>№32</c:v>
                </c:pt>
              </c:strCache>
            </c:strRef>
          </c:cat>
          <c:val>
            <c:numRef>
              <c:f>физика!$I$10:$I$21</c:f>
              <c:numCache>
                <c:formatCode>0.0</c:formatCode>
                <c:ptCount val="9"/>
                <c:pt idx="0">
                  <c:v>6.25</c:v>
                </c:pt>
                <c:pt idx="1">
                  <c:v>13.461538461538462</c:v>
                </c:pt>
                <c:pt idx="2">
                  <c:v>13.333333333333334</c:v>
                </c:pt>
                <c:pt idx="3">
                  <c:v>15.909090909090922</c:v>
                </c:pt>
                <c:pt idx="4">
                  <c:v>10.526315789473665</c:v>
                </c:pt>
                <c:pt idx="5">
                  <c:v>12.790697674418606</c:v>
                </c:pt>
                <c:pt idx="6">
                  <c:v>12</c:v>
                </c:pt>
                <c:pt idx="7">
                  <c:v>11.111111111111089</c:v>
                </c:pt>
                <c:pt idx="8">
                  <c:v>14.81481481481482</c:v>
                </c:pt>
              </c:numCache>
            </c:numRef>
          </c:val>
        </c:ser>
        <c:hiLowLines>
          <c:spPr>
            <a:ln w="0">
              <a:noFill/>
            </a:ln>
          </c:spPr>
        </c:hiLowLines>
        <c:marker val="1"/>
        <c:axId val="69547520"/>
        <c:axId val="69549056"/>
      </c:lineChart>
      <c:catAx>
        <c:axId val="6954752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 rot="-27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549056"/>
        <c:crossesAt val="0"/>
        <c:auto val="1"/>
        <c:lblAlgn val="ctr"/>
        <c:lblOffset val="100"/>
      </c:catAx>
      <c:valAx>
        <c:axId val="69549056"/>
        <c:scaling>
          <c:orientation val="minMax"/>
        </c:scaling>
        <c:axPos val="l"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547520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1.0446809554171403E-2"/>
          <c:y val="2.1485640250485983E-2"/>
          <c:w val="0.98293197312276159"/>
          <c:h val="0.96491038652559136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31859C"/>
            </a:solidFill>
            <a:ln w="0">
              <a:noFill/>
            </a:ln>
          </c:spPr>
          <c:dPt>
            <c:idx val="6"/>
            <c:spPr>
              <a:solidFill>
                <a:srgbClr val="FF00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2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'русский язык'!$A$9:$A$29</c:f>
              <c:strCache>
                <c:ptCount val="21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№20</c:v>
                </c:pt>
                <c:pt idx="14">
                  <c:v>№21</c:v>
                </c:pt>
                <c:pt idx="15">
                  <c:v>№22</c:v>
                </c:pt>
                <c:pt idx="16">
                  <c:v>№26</c:v>
                </c:pt>
                <c:pt idx="17">
                  <c:v>№28</c:v>
                </c:pt>
                <c:pt idx="18">
                  <c:v>№29</c:v>
                </c:pt>
                <c:pt idx="19">
                  <c:v>№32</c:v>
                </c:pt>
                <c:pt idx="20">
                  <c:v>№36</c:v>
                </c:pt>
              </c:strCache>
            </c:strRef>
          </c:cat>
          <c:val>
            <c:numRef>
              <c:f>'русский язык'!$H$9:$H$29</c:f>
              <c:numCache>
                <c:formatCode>0.0</c:formatCode>
                <c:ptCount val="21"/>
                <c:pt idx="0">
                  <c:v>3.125</c:v>
                </c:pt>
                <c:pt idx="1">
                  <c:v>17.307692307692307</c:v>
                </c:pt>
                <c:pt idx="2">
                  <c:v>6.666666666666667</c:v>
                </c:pt>
                <c:pt idx="3">
                  <c:v>36.111111111111107</c:v>
                </c:pt>
                <c:pt idx="4">
                  <c:v>18.18181818181824</c:v>
                </c:pt>
                <c:pt idx="5">
                  <c:v>15.789473684210499</c:v>
                </c:pt>
                <c:pt idx="6">
                  <c:v>13.953488372093046</c:v>
                </c:pt>
                <c:pt idx="7">
                  <c:v>21.428571428571427</c:v>
                </c:pt>
                <c:pt idx="8">
                  <c:v>10.52631578947366</c:v>
                </c:pt>
                <c:pt idx="9">
                  <c:v>12.5</c:v>
                </c:pt>
                <c:pt idx="10">
                  <c:v>12.5</c:v>
                </c:pt>
                <c:pt idx="11">
                  <c:v>27.272727272727138</c:v>
                </c:pt>
                <c:pt idx="12">
                  <c:v>0</c:v>
                </c:pt>
                <c:pt idx="13">
                  <c:v>0</c:v>
                </c:pt>
                <c:pt idx="14">
                  <c:v>34</c:v>
                </c:pt>
                <c:pt idx="15">
                  <c:v>0</c:v>
                </c:pt>
                <c:pt idx="16">
                  <c:v>0</c:v>
                </c:pt>
                <c:pt idx="17">
                  <c:v>11.111111111111079</c:v>
                </c:pt>
                <c:pt idx="18">
                  <c:v>0</c:v>
                </c:pt>
                <c:pt idx="19">
                  <c:v>25.925925925925878</c:v>
                </c:pt>
                <c:pt idx="20">
                  <c:v>50</c:v>
                </c:pt>
              </c:numCache>
            </c:numRef>
          </c:val>
        </c:ser>
        <c:gapWidth val="75"/>
        <c:shape val="cylinder"/>
        <c:axId val="68694784"/>
        <c:axId val="68696320"/>
        <c:axId val="0"/>
      </c:bar3DChart>
      <c:catAx>
        <c:axId val="6869478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2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696320"/>
        <c:crossesAt val="0"/>
        <c:auto val="1"/>
        <c:lblAlgn val="ctr"/>
        <c:lblOffset val="100"/>
      </c:catAx>
      <c:valAx>
        <c:axId val="68696320"/>
        <c:scaling>
          <c:orientation val="minMax"/>
        </c:scaling>
        <c:axPos val="l"/>
        <c:numFmt formatCode="0.0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2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694784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solidFill>
        <a:srgbClr val="808080"/>
      </a:solidFill>
    </a:ln>
  </c:sp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1.1013686911890499E-2"/>
          <c:y val="8.1343479401731981E-3"/>
          <c:w val="0.97027373823781005"/>
          <c:h val="0.991865652059828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FFFF00"/>
            </a:solidFill>
            <a:ln w="0">
              <a:noFill/>
            </a:ln>
          </c:spPr>
          <c:dPt>
            <c:idx val="0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9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7030A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история!$A$14:$A$34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№21</c:v>
                </c:pt>
                <c:pt idx="12">
                  <c:v>№22</c:v>
                </c:pt>
                <c:pt idx="13">
                  <c:v>№32</c:v>
                </c:pt>
              </c:strCache>
            </c:strRef>
          </c:cat>
          <c:val>
            <c:numRef>
              <c:f>история!$D$14:$D$34</c:f>
              <c:numCache>
                <c:formatCode>General</c:formatCode>
                <c:ptCount val="14"/>
                <c:pt idx="0">
                  <c:v>46.3</c:v>
                </c:pt>
                <c:pt idx="1">
                  <c:v>51</c:v>
                </c:pt>
                <c:pt idx="2">
                  <c:v>40</c:v>
                </c:pt>
                <c:pt idx="3">
                  <c:v>58.5</c:v>
                </c:pt>
                <c:pt idx="4">
                  <c:v>64.599999999999994</c:v>
                </c:pt>
                <c:pt idx="5">
                  <c:v>47.3</c:v>
                </c:pt>
                <c:pt idx="6">
                  <c:v>56</c:v>
                </c:pt>
                <c:pt idx="7">
                  <c:v>66</c:v>
                </c:pt>
                <c:pt idx="8">
                  <c:v>70</c:v>
                </c:pt>
                <c:pt idx="9">
                  <c:v>38</c:v>
                </c:pt>
                <c:pt idx="10">
                  <c:v>60.8</c:v>
                </c:pt>
                <c:pt idx="11">
                  <c:v>83.3</c:v>
                </c:pt>
                <c:pt idx="12">
                  <c:v>33.6</c:v>
                </c:pt>
                <c:pt idx="13">
                  <c:v>73</c:v>
                </c:pt>
              </c:numCache>
            </c:numRef>
          </c:val>
        </c:ser>
        <c:gapWidth val="75"/>
        <c:overlap val="-25"/>
        <c:axId val="69618304"/>
        <c:axId val="69620096"/>
      </c:barChart>
      <c:catAx>
        <c:axId val="6961830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620096"/>
        <c:crossesAt val="0"/>
        <c:auto val="1"/>
        <c:lblAlgn val="ctr"/>
        <c:lblOffset val="100"/>
      </c:catAx>
      <c:valAx>
        <c:axId val="69620096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618304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noFill/>
    <a:ln w="12600">
      <a:noFill/>
    </a:ln>
  </c:sp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4664512922465211E-2"/>
          <c:y val="6.1543367346938813E-2"/>
          <c:w val="0.95613817097415499"/>
          <c:h val="0.89301658163264941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  <a:ln w="0">
              <a:noFill/>
            </a:ln>
          </c:spPr>
          <c:dLbls>
            <c:dLbl>
              <c:idx val="9"/>
              <c:delete val="1"/>
            </c:dLbl>
            <c:dLbl>
              <c:idx val="12"/>
              <c:delete val="1"/>
            </c:dLbl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история!$A$14:$A$34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№21</c:v>
                </c:pt>
                <c:pt idx="12">
                  <c:v>№22</c:v>
                </c:pt>
                <c:pt idx="13">
                  <c:v>№32</c:v>
                </c:pt>
              </c:strCache>
            </c:strRef>
          </c:cat>
          <c:val>
            <c:numRef>
              <c:f>история!$H$14:$H$34</c:f>
              <c:numCache>
                <c:formatCode>0.0</c:formatCode>
                <c:ptCount val="14"/>
                <c:pt idx="0">
                  <c:v>0</c:v>
                </c:pt>
                <c:pt idx="1">
                  <c:v>33.333333333333329</c:v>
                </c:pt>
                <c:pt idx="2">
                  <c:v>0</c:v>
                </c:pt>
                <c:pt idx="3">
                  <c:v>18.181818181818219</c:v>
                </c:pt>
                <c:pt idx="4">
                  <c:v>44.444444444444329</c:v>
                </c:pt>
                <c:pt idx="5">
                  <c:v>0</c:v>
                </c:pt>
                <c:pt idx="6">
                  <c:v>16.666666666666664</c:v>
                </c:pt>
                <c:pt idx="7">
                  <c:v>20</c:v>
                </c:pt>
                <c:pt idx="8">
                  <c:v>0</c:v>
                </c:pt>
                <c:pt idx="9">
                  <c:v>0</c:v>
                </c:pt>
                <c:pt idx="10">
                  <c:v>16.666666666666664</c:v>
                </c:pt>
                <c:pt idx="11">
                  <c:v>75</c:v>
                </c:pt>
                <c:pt idx="12">
                  <c:v>0</c:v>
                </c:pt>
                <c:pt idx="13">
                  <c:v>50</c:v>
                </c:pt>
              </c:numCache>
            </c:numRef>
          </c:val>
        </c:ser>
        <c:shape val="cylinder"/>
        <c:axId val="69665152"/>
        <c:axId val="69666688"/>
        <c:axId val="0"/>
      </c:bar3DChart>
      <c:catAx>
        <c:axId val="69665152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54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666688"/>
        <c:crossesAt val="0"/>
        <c:auto val="1"/>
        <c:lblAlgn val="ctr"/>
        <c:lblOffset val="100"/>
      </c:catAx>
      <c:valAx>
        <c:axId val="69666688"/>
        <c:scaling>
          <c:orientation val="minMax"/>
        </c:scaling>
        <c:axPos val="l"/>
        <c:majorGridlines>
          <c:spPr>
            <a:ln w="0">
              <a:solidFill>
                <a:srgbClr val="CCCCFF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665152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noFill/>
    </a:ln>
  </c:sp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1.8094417486735299E-2"/>
          <c:y val="5.1305846480180266E-2"/>
          <c:w val="0.96834610675252797"/>
          <c:h val="0.9110433514516770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70C0"/>
            </a:solidFill>
            <a:ln w="0">
              <a:noFill/>
            </a:ln>
          </c:spPr>
          <c:dPt>
            <c:idx val="6"/>
            <c:spPr>
              <a:solidFill>
                <a:srgbClr val="FF0000"/>
              </a:solidFill>
              <a:ln w="0">
                <a:noFill/>
              </a:ln>
            </c:spPr>
          </c:dPt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1"/>
              <c:delete val="1"/>
            </c:dLbl>
            <c:dLbl>
              <c:idx val="12"/>
              <c:layout/>
              <c:showVal val="1"/>
            </c:dLbl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история!$A$14:$A$34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№21</c:v>
                </c:pt>
                <c:pt idx="12">
                  <c:v>№22</c:v>
                </c:pt>
                <c:pt idx="13">
                  <c:v>№32</c:v>
                </c:pt>
              </c:strCache>
            </c:strRef>
          </c:cat>
          <c:val>
            <c:numRef>
              <c:f>история!$E$14:$E$34</c:f>
              <c:numCache>
                <c:formatCode>0.0</c:formatCode>
                <c:ptCount val="14"/>
                <c:pt idx="0">
                  <c:v>0</c:v>
                </c:pt>
                <c:pt idx="1">
                  <c:v>33.333333333333329</c:v>
                </c:pt>
                <c:pt idx="2">
                  <c:v>0</c:v>
                </c:pt>
                <c:pt idx="3">
                  <c:v>0</c:v>
                </c:pt>
                <c:pt idx="4">
                  <c:v>22.222222222222175</c:v>
                </c:pt>
                <c:pt idx="5">
                  <c:v>0</c:v>
                </c:pt>
                <c:pt idx="6">
                  <c:v>16.666666666666664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16.666666666666664</c:v>
                </c:pt>
                <c:pt idx="11">
                  <c:v>0</c:v>
                </c:pt>
                <c:pt idx="12">
                  <c:v>50</c:v>
                </c:pt>
                <c:pt idx="13">
                  <c:v>0</c:v>
                </c:pt>
              </c:numCache>
            </c:numRef>
          </c:val>
        </c:ser>
        <c:shape val="cone"/>
        <c:axId val="69691648"/>
        <c:axId val="69701632"/>
        <c:axId val="0"/>
      </c:bar3DChart>
      <c:catAx>
        <c:axId val="69691648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701632"/>
        <c:crossesAt val="0"/>
        <c:auto val="1"/>
        <c:lblAlgn val="ctr"/>
        <c:lblOffset val="100"/>
      </c:catAx>
      <c:valAx>
        <c:axId val="69701632"/>
        <c:scaling>
          <c:orientation val="minMax"/>
        </c:scaling>
        <c:axPos val="l"/>
        <c:majorGridlines>
          <c:spPr>
            <a:ln w="0">
              <a:solidFill>
                <a:srgbClr val="CCFFCC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691648"/>
        <c:crossesAt val="1"/>
        <c:crossBetween val="midCat"/>
      </c:valAx>
    </c:plotArea>
    <c:plotVisOnly val="1"/>
    <c:dispBlanksAs val="gap"/>
  </c:chart>
  <c:spPr>
    <a:noFill/>
    <a:ln w="12600">
      <a:noFill/>
    </a:ln>
  </c:sp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1.05986672962905E-2"/>
          <c:y val="6.8378119001919506E-3"/>
          <c:w val="0.97187680360984541"/>
          <c:h val="0.99316218809980561"/>
        </c:manualLayout>
      </c:layout>
      <c:lineChart>
        <c:grouping val="stacked"/>
        <c:ser>
          <c:idx val="0"/>
          <c:order val="0"/>
          <c:spPr>
            <a:ln w="25200">
              <a:solidFill>
                <a:srgbClr val="666699"/>
              </a:solidFill>
              <a:round/>
            </a:ln>
          </c:spPr>
          <c:marker>
            <c:symbol val="diamond"/>
            <c:size val="7"/>
            <c:spPr>
              <a:solidFill>
                <a:srgbClr val="666699"/>
              </a:solidFill>
            </c:spPr>
          </c:marke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история!$A$14:$A$34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№21</c:v>
                </c:pt>
                <c:pt idx="12">
                  <c:v>№22</c:v>
                </c:pt>
                <c:pt idx="13">
                  <c:v>№32</c:v>
                </c:pt>
              </c:strCache>
            </c:strRef>
          </c:cat>
          <c:val>
            <c:numRef>
              <c:f>история!$I$14:$I$34</c:f>
              <c:numCache>
                <c:formatCode>0.0</c:formatCode>
                <c:ptCount val="14"/>
                <c:pt idx="0">
                  <c:v>9.375000000000016</c:v>
                </c:pt>
                <c:pt idx="1">
                  <c:v>5.7692307692307692</c:v>
                </c:pt>
                <c:pt idx="2">
                  <c:v>6.666666666666667</c:v>
                </c:pt>
                <c:pt idx="3">
                  <c:v>30.555555555555557</c:v>
                </c:pt>
                <c:pt idx="4">
                  <c:v>20.454545454545457</c:v>
                </c:pt>
                <c:pt idx="5">
                  <c:v>21.052631578947302</c:v>
                </c:pt>
                <c:pt idx="6">
                  <c:v>6.9767441860465134</c:v>
                </c:pt>
                <c:pt idx="7">
                  <c:v>17.241379310344829</c:v>
                </c:pt>
                <c:pt idx="8">
                  <c:v>5.2631578947368416</c:v>
                </c:pt>
                <c:pt idx="9">
                  <c:v>12.5</c:v>
                </c:pt>
                <c:pt idx="10">
                  <c:v>17.647058823529431</c:v>
                </c:pt>
                <c:pt idx="11">
                  <c:v>8</c:v>
                </c:pt>
                <c:pt idx="12">
                  <c:v>35.294117647058926</c:v>
                </c:pt>
                <c:pt idx="13">
                  <c:v>7.4074074074074066</c:v>
                </c:pt>
              </c:numCache>
            </c:numRef>
          </c:val>
        </c:ser>
        <c:hiLowLines>
          <c:spPr>
            <a:ln w="0">
              <a:noFill/>
            </a:ln>
          </c:spPr>
        </c:hiLowLines>
        <c:marker val="1"/>
        <c:axId val="69411200"/>
        <c:axId val="69724800"/>
      </c:lineChart>
      <c:catAx>
        <c:axId val="6941120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 rot="-27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724800"/>
        <c:crossesAt val="0"/>
        <c:auto val="1"/>
        <c:lblAlgn val="ctr"/>
        <c:lblOffset val="100"/>
      </c:catAx>
      <c:valAx>
        <c:axId val="69724800"/>
        <c:scaling>
          <c:orientation val="minMax"/>
        </c:scaling>
        <c:axPos val="l"/>
        <c:majorGridlines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411200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1.1013686911890499E-2"/>
          <c:y val="8.1354152998294686E-3"/>
          <c:w val="0.97027373823781005"/>
          <c:h val="0.9918645847001705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7030A0"/>
            </a:solidFill>
            <a:ln w="0">
              <a:noFill/>
            </a:ln>
          </c:spPr>
          <c:dPt>
            <c:idx val="2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3"/>
            <c:spPr>
              <a:solidFill>
                <a:srgbClr val="FFFF00"/>
              </a:solidFill>
              <a:ln w="0">
                <a:noFill/>
              </a:ln>
            </c:spPr>
          </c:dPt>
          <c:dLbls>
            <c:dLbl>
              <c:idx val="4"/>
              <c:layout>
                <c:manualLayout>
                  <c:x val="-2.7777777777777887E-3"/>
                  <c:y val="-1.9429358219230527E-2"/>
                </c:manualLayout>
              </c:layout>
              <c:dLblPos val="outEnd"/>
              <c:showVal val="1"/>
              <c:separator>
</c:separator>
            </c:dLbl>
            <c:dLbl>
              <c:idx val="5"/>
              <c:layout>
                <c:manualLayout>
                  <c:x val="-1.3888888888889425E-3"/>
                  <c:y val="-1.7000688441826665E-2"/>
                </c:manualLayout>
              </c:layout>
              <c:dLblPos val="outEnd"/>
              <c:showVal val="1"/>
              <c:separator>
</c:separator>
            </c:dLbl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'английский язык'!$A$13:$A$33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№4</c:v>
                </c:pt>
                <c:pt idx="3">
                  <c:v>№5</c:v>
                </c:pt>
                <c:pt idx="4">
                  <c:v>№6</c:v>
                </c:pt>
                <c:pt idx="5">
                  <c:v>№7</c:v>
                </c:pt>
                <c:pt idx="6">
                  <c:v>№9</c:v>
                </c:pt>
                <c:pt idx="7">
                  <c:v>№10</c:v>
                </c:pt>
                <c:pt idx="8">
                  <c:v>№15</c:v>
                </c:pt>
                <c:pt idx="9">
                  <c:v>№16</c:v>
                </c:pt>
                <c:pt idx="10">
                  <c:v>№21</c:v>
                </c:pt>
                <c:pt idx="11">
                  <c:v>№22</c:v>
                </c:pt>
                <c:pt idx="12">
                  <c:v>№28</c:v>
                </c:pt>
                <c:pt idx="13">
                  <c:v>№32</c:v>
                </c:pt>
              </c:strCache>
            </c:strRef>
          </c:cat>
          <c:val>
            <c:numRef>
              <c:f>'английский язык'!$D$13:$D$33</c:f>
              <c:numCache>
                <c:formatCode>General</c:formatCode>
                <c:ptCount val="14"/>
                <c:pt idx="0">
                  <c:v>54.6</c:v>
                </c:pt>
                <c:pt idx="1">
                  <c:v>51.1</c:v>
                </c:pt>
                <c:pt idx="2">
                  <c:v>80.5</c:v>
                </c:pt>
                <c:pt idx="3">
                  <c:v>64</c:v>
                </c:pt>
                <c:pt idx="4">
                  <c:v>59.3</c:v>
                </c:pt>
                <c:pt idx="5">
                  <c:v>59.4</c:v>
                </c:pt>
                <c:pt idx="6">
                  <c:v>64</c:v>
                </c:pt>
                <c:pt idx="7">
                  <c:v>59</c:v>
                </c:pt>
                <c:pt idx="8">
                  <c:v>65.099999999999994</c:v>
                </c:pt>
                <c:pt idx="9">
                  <c:v>53</c:v>
                </c:pt>
                <c:pt idx="10">
                  <c:v>69.900000000000006</c:v>
                </c:pt>
                <c:pt idx="11">
                  <c:v>55</c:v>
                </c:pt>
                <c:pt idx="12">
                  <c:v>79</c:v>
                </c:pt>
                <c:pt idx="13">
                  <c:v>74.3</c:v>
                </c:pt>
              </c:numCache>
            </c:numRef>
          </c:val>
        </c:ser>
        <c:gapWidth val="75"/>
        <c:overlap val="-25"/>
        <c:axId val="69752320"/>
        <c:axId val="69753856"/>
      </c:barChart>
      <c:catAx>
        <c:axId val="6975232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753856"/>
        <c:crossesAt val="0"/>
        <c:auto val="1"/>
        <c:lblAlgn val="ctr"/>
        <c:lblOffset val="100"/>
      </c:catAx>
      <c:valAx>
        <c:axId val="69753856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752320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noFill/>
    </a:ln>
  </c:sp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4664512922465211E-2"/>
          <c:y val="5.3820412716118232E-2"/>
          <c:w val="0.95613817097415499"/>
          <c:h val="0.90672058003346301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  <a:ln w="0">
              <a:noFill/>
            </a:ln>
          </c:spP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'английский язык'!$A$13:$A$33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№4</c:v>
                </c:pt>
                <c:pt idx="3">
                  <c:v>№5</c:v>
                </c:pt>
                <c:pt idx="4">
                  <c:v>№6</c:v>
                </c:pt>
                <c:pt idx="5">
                  <c:v>№7</c:v>
                </c:pt>
                <c:pt idx="6">
                  <c:v>№9</c:v>
                </c:pt>
                <c:pt idx="7">
                  <c:v>№10</c:v>
                </c:pt>
                <c:pt idx="8">
                  <c:v>№15</c:v>
                </c:pt>
                <c:pt idx="9">
                  <c:v>№16</c:v>
                </c:pt>
                <c:pt idx="10">
                  <c:v>№21</c:v>
                </c:pt>
                <c:pt idx="11">
                  <c:v>№22</c:v>
                </c:pt>
                <c:pt idx="12">
                  <c:v>№28</c:v>
                </c:pt>
                <c:pt idx="13">
                  <c:v>№32</c:v>
                </c:pt>
              </c:strCache>
            </c:strRef>
          </c:cat>
          <c:val>
            <c:numRef>
              <c:f>'английский язык'!$H$13:$H$33</c:f>
              <c:numCache>
                <c:formatCode>0.0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66.666666666666657</c:v>
                </c:pt>
                <c:pt idx="3">
                  <c:v>33.333333333333329</c:v>
                </c:pt>
                <c:pt idx="4">
                  <c:v>0</c:v>
                </c:pt>
                <c:pt idx="5">
                  <c:v>8.3333333333333321</c:v>
                </c:pt>
                <c:pt idx="6">
                  <c:v>20</c:v>
                </c:pt>
                <c:pt idx="7">
                  <c:v>20</c:v>
                </c:pt>
                <c:pt idx="8">
                  <c:v>42.857142857142783</c:v>
                </c:pt>
                <c:pt idx="9">
                  <c:v>0</c:v>
                </c:pt>
                <c:pt idx="10">
                  <c:v>18.181818181818219</c:v>
                </c:pt>
                <c:pt idx="11">
                  <c:v>0</c:v>
                </c:pt>
                <c:pt idx="12">
                  <c:v>50</c:v>
                </c:pt>
                <c:pt idx="13">
                  <c:v>50</c:v>
                </c:pt>
              </c:numCache>
            </c:numRef>
          </c:val>
        </c:ser>
        <c:shape val="cylinder"/>
        <c:axId val="69450752"/>
        <c:axId val="69735168"/>
        <c:axId val="0"/>
      </c:bar3DChart>
      <c:catAx>
        <c:axId val="69450752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54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735168"/>
        <c:crossesAt val="0"/>
        <c:auto val="1"/>
        <c:lblAlgn val="ctr"/>
        <c:lblOffset val="100"/>
      </c:catAx>
      <c:valAx>
        <c:axId val="69735168"/>
        <c:scaling>
          <c:orientation val="minMax"/>
        </c:scaling>
        <c:axPos val="l"/>
        <c:majorGridlines>
          <c:spPr>
            <a:ln w="0">
              <a:solidFill>
                <a:srgbClr val="CCCCFF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450752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5053641297488303E-2"/>
          <c:y val="5.4419850556887112E-2"/>
          <c:w val="0.95550927678909703"/>
          <c:h val="0.90582264204144902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4F81BD"/>
            </a:solidFill>
            <a:ln w="0">
              <a:noFill/>
            </a:ln>
          </c:spPr>
          <c:dPt>
            <c:idx val="2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0">
                <a:noFill/>
              </a:ln>
            </c:spPr>
          </c:dPt>
          <c:dLbls>
            <c:dLbl>
              <c:idx val="9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'английский язык'!$A$13:$A$33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№4</c:v>
                </c:pt>
                <c:pt idx="3">
                  <c:v>№5</c:v>
                </c:pt>
                <c:pt idx="4">
                  <c:v>№6</c:v>
                </c:pt>
                <c:pt idx="5">
                  <c:v>№7</c:v>
                </c:pt>
                <c:pt idx="6">
                  <c:v>№9</c:v>
                </c:pt>
                <c:pt idx="7">
                  <c:v>№10</c:v>
                </c:pt>
                <c:pt idx="8">
                  <c:v>№15</c:v>
                </c:pt>
                <c:pt idx="9">
                  <c:v>№16</c:v>
                </c:pt>
                <c:pt idx="10">
                  <c:v>№21</c:v>
                </c:pt>
                <c:pt idx="11">
                  <c:v>№22</c:v>
                </c:pt>
                <c:pt idx="12">
                  <c:v>№28</c:v>
                </c:pt>
                <c:pt idx="13">
                  <c:v>№32</c:v>
                </c:pt>
              </c:strCache>
            </c:strRef>
          </c:cat>
          <c:val>
            <c:numRef>
              <c:f>'английский язык'!$E$13:$E$33</c:f>
              <c:numCache>
                <c:formatCode>0.0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hape val="cone"/>
        <c:axId val="69822336"/>
        <c:axId val="69823872"/>
        <c:axId val="0"/>
      </c:bar3DChart>
      <c:catAx>
        <c:axId val="69822336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27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823872"/>
        <c:crossesAt val="0"/>
        <c:auto val="1"/>
        <c:lblAlgn val="ctr"/>
        <c:lblOffset val="100"/>
      </c:catAx>
      <c:valAx>
        <c:axId val="69823872"/>
        <c:scaling>
          <c:orientation val="minMax"/>
        </c:scaling>
        <c:axPos val="l"/>
        <c:majorGridlines>
          <c:spPr>
            <a:ln w="0">
              <a:solidFill>
                <a:srgbClr val="CCFFCC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822336"/>
        <c:crossesAt val="1"/>
        <c:crossBetween val="midCat"/>
      </c:valAx>
    </c:plotArea>
    <c:plotVisOnly val="1"/>
    <c:dispBlanksAs val="gap"/>
  </c:chart>
  <c:spPr>
    <a:gradFill>
      <a:gsLst>
        <a:gs pos="0">
          <a:srgbClr val="FFFFCC"/>
        </a:gs>
        <a:gs pos="100000">
          <a:srgbClr val="C0C0C0"/>
        </a:gs>
      </a:gsLst>
      <a:lin ang="5400000"/>
    </a:gradFill>
    <a:ln w="0">
      <a:solidFill>
        <a:srgbClr val="808080"/>
      </a:solidFill>
    </a:ln>
  </c:sp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6.5801842451588717E-3"/>
          <c:y val="1.7839223993756297E-2"/>
          <c:w val="0.96490568402582055"/>
          <c:h val="0.98216077600624196"/>
        </c:manualLayout>
      </c:layout>
      <c:lineChart>
        <c:grouping val="stacked"/>
        <c:ser>
          <c:idx val="0"/>
          <c:order val="0"/>
          <c:spPr>
            <a:ln w="34925">
              <a:solidFill>
                <a:srgbClr val="666699"/>
              </a:solidFill>
              <a:round/>
            </a:ln>
          </c:spPr>
          <c:marker>
            <c:symbol val="diamond"/>
            <c:size val="7"/>
            <c:spPr>
              <a:solidFill>
                <a:srgbClr val="666699"/>
              </a:solidFill>
            </c:spPr>
          </c:marke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'английский язык'!$A$13:$A$33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№4</c:v>
                </c:pt>
                <c:pt idx="3">
                  <c:v>№5</c:v>
                </c:pt>
                <c:pt idx="4">
                  <c:v>№6</c:v>
                </c:pt>
                <c:pt idx="5">
                  <c:v>№7</c:v>
                </c:pt>
                <c:pt idx="6">
                  <c:v>№9</c:v>
                </c:pt>
                <c:pt idx="7">
                  <c:v>№10</c:v>
                </c:pt>
                <c:pt idx="8">
                  <c:v>№15</c:v>
                </c:pt>
                <c:pt idx="9">
                  <c:v>№16</c:v>
                </c:pt>
                <c:pt idx="10">
                  <c:v>№21</c:v>
                </c:pt>
                <c:pt idx="11">
                  <c:v>№22</c:v>
                </c:pt>
                <c:pt idx="12">
                  <c:v>№28</c:v>
                </c:pt>
                <c:pt idx="13">
                  <c:v>№32</c:v>
                </c:pt>
              </c:strCache>
            </c:strRef>
          </c:cat>
          <c:val>
            <c:numRef>
              <c:f>'английский язык'!$I$13:$I$33</c:f>
              <c:numCache>
                <c:formatCode>0.0</c:formatCode>
                <c:ptCount val="14"/>
                <c:pt idx="0">
                  <c:v>9.375000000000016</c:v>
                </c:pt>
                <c:pt idx="1">
                  <c:v>15.384615384615385</c:v>
                </c:pt>
                <c:pt idx="2">
                  <c:v>16.666666666666664</c:v>
                </c:pt>
                <c:pt idx="3">
                  <c:v>13.636363636363635</c:v>
                </c:pt>
                <c:pt idx="4">
                  <c:v>21.052631578947302</c:v>
                </c:pt>
                <c:pt idx="5">
                  <c:v>13.953488372093037</c:v>
                </c:pt>
                <c:pt idx="6">
                  <c:v>17.241379310344829</c:v>
                </c:pt>
                <c:pt idx="7">
                  <c:v>26.315789473684209</c:v>
                </c:pt>
                <c:pt idx="8">
                  <c:v>20.588235294117606</c:v>
                </c:pt>
                <c:pt idx="9">
                  <c:v>12.5</c:v>
                </c:pt>
                <c:pt idx="10">
                  <c:v>22</c:v>
                </c:pt>
                <c:pt idx="11">
                  <c:v>5.8823529411764675</c:v>
                </c:pt>
                <c:pt idx="12">
                  <c:v>22.222222222222175</c:v>
                </c:pt>
                <c:pt idx="13">
                  <c:v>14.81481481481482</c:v>
                </c:pt>
              </c:numCache>
            </c:numRef>
          </c:val>
        </c:ser>
        <c:hiLowLines>
          <c:spPr>
            <a:ln w="0">
              <a:noFill/>
            </a:ln>
          </c:spPr>
        </c:hiLowLines>
        <c:marker val="1"/>
        <c:axId val="69856640"/>
        <c:axId val="69936256"/>
      </c:lineChart>
      <c:catAx>
        <c:axId val="6985664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936256"/>
        <c:crossesAt val="0"/>
        <c:auto val="1"/>
        <c:lblAlgn val="ctr"/>
        <c:lblOffset val="100"/>
      </c:catAx>
      <c:valAx>
        <c:axId val="69936256"/>
        <c:scaling>
          <c:orientation val="minMax"/>
        </c:scaling>
        <c:axPos val="l"/>
        <c:majorGridlines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856640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xMode val="edge"/>
          <c:yMode val="edge"/>
          <c:x val="5.5927894615206515E-3"/>
          <c:y val="8.3978480514368507E-3"/>
          <c:w val="0.99440721053848058"/>
          <c:h val="0.9916021519485624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7030A0"/>
            </a:solidFill>
            <a:ln w="0">
              <a:noFill/>
            </a:ln>
          </c:spPr>
          <c:dPt>
            <c:idx val="1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4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7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9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4"/>
            <c:spPr>
              <a:solidFill>
                <a:srgbClr val="FFFF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(химия!$A$36:$A$56;химия!$D$36:$D$56)</c:f>
              <c:strCache>
                <c:ptCount val="30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№16</c:v>
                </c:pt>
                <c:pt idx="12">
                  <c:v>№21</c:v>
                </c:pt>
                <c:pt idx="13">
                  <c:v>№26</c:v>
                </c:pt>
                <c:pt idx="14">
                  <c:v>№36</c:v>
                </c:pt>
                <c:pt idx="15">
                  <c:v>32</c:v>
                </c:pt>
                <c:pt idx="16">
                  <c:v>71,6</c:v>
                </c:pt>
                <c:pt idx="17">
                  <c:v>38,5</c:v>
                </c:pt>
                <c:pt idx="18">
                  <c:v>59,2</c:v>
                </c:pt>
                <c:pt idx="19">
                  <c:v>66,3</c:v>
                </c:pt>
                <c:pt idx="20">
                  <c:v>77</c:v>
                </c:pt>
                <c:pt idx="21">
                  <c:v>58,8</c:v>
                </c:pt>
                <c:pt idx="22">
                  <c:v>70,3</c:v>
                </c:pt>
                <c:pt idx="23">
                  <c:v>42</c:v>
                </c:pt>
                <c:pt idx="24">
                  <c:v>60</c:v>
                </c:pt>
                <c:pt idx="25">
                  <c:v>39</c:v>
                </c:pt>
                <c:pt idx="26">
                  <c:v>31</c:v>
                </c:pt>
                <c:pt idx="27">
                  <c:v>59,1</c:v>
                </c:pt>
                <c:pt idx="28">
                  <c:v>66</c:v>
                </c:pt>
                <c:pt idx="29">
                  <c:v>82</c:v>
                </c:pt>
              </c:strCache>
            </c:strRef>
          </c:cat>
          <c:val>
            <c:numRef>
              <c:f>химия!$D$36:$D$56</c:f>
              <c:numCache>
                <c:formatCode>General</c:formatCode>
                <c:ptCount val="15"/>
                <c:pt idx="0">
                  <c:v>32</c:v>
                </c:pt>
                <c:pt idx="1">
                  <c:v>71.599999999999994</c:v>
                </c:pt>
                <c:pt idx="2">
                  <c:v>38.5</c:v>
                </c:pt>
                <c:pt idx="3">
                  <c:v>59.2</c:v>
                </c:pt>
                <c:pt idx="4">
                  <c:v>66.3</c:v>
                </c:pt>
                <c:pt idx="5">
                  <c:v>77</c:v>
                </c:pt>
                <c:pt idx="6">
                  <c:v>58.8</c:v>
                </c:pt>
                <c:pt idx="7">
                  <c:v>70.3</c:v>
                </c:pt>
                <c:pt idx="8">
                  <c:v>42</c:v>
                </c:pt>
                <c:pt idx="9">
                  <c:v>60</c:v>
                </c:pt>
                <c:pt idx="10">
                  <c:v>39</c:v>
                </c:pt>
                <c:pt idx="11">
                  <c:v>31</c:v>
                </c:pt>
                <c:pt idx="12">
                  <c:v>59.1</c:v>
                </c:pt>
                <c:pt idx="13">
                  <c:v>66</c:v>
                </c:pt>
                <c:pt idx="14">
                  <c:v>82</c:v>
                </c:pt>
              </c:numCache>
            </c:numRef>
          </c:val>
        </c:ser>
        <c:gapWidth val="75"/>
        <c:overlap val="-25"/>
        <c:axId val="69867776"/>
        <c:axId val="69877760"/>
      </c:barChart>
      <c:catAx>
        <c:axId val="6986777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877760"/>
        <c:crossesAt val="0"/>
        <c:auto val="1"/>
        <c:lblAlgn val="ctr"/>
        <c:lblOffset val="100"/>
      </c:catAx>
      <c:valAx>
        <c:axId val="69877760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867776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noFill/>
    </a:ln>
  </c:spPr>
  <c:externalData r:id="rId1"/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4664512922465211E-2"/>
          <c:y val="5.7274620648616534E-2"/>
          <c:w val="0.95613817097415499"/>
          <c:h val="0.9009223445403145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  <a:ln w="0">
              <a:noFill/>
            </a:ln>
          </c:spP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химия!$A$10:$A$30</c:f>
              <c:strCache>
                <c:ptCount val="15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№16</c:v>
                </c:pt>
                <c:pt idx="12">
                  <c:v>№21</c:v>
                </c:pt>
                <c:pt idx="13">
                  <c:v>№26</c:v>
                </c:pt>
                <c:pt idx="14">
                  <c:v>№36</c:v>
                </c:pt>
              </c:strCache>
            </c:strRef>
          </c:cat>
          <c:val>
            <c:numRef>
              <c:f>химия!$H$10:$H$30</c:f>
              <c:numCache>
                <c:formatCode>0.0</c:formatCode>
                <c:ptCount val="15"/>
                <c:pt idx="0">
                  <c:v>0</c:v>
                </c:pt>
                <c:pt idx="1">
                  <c:v>40</c:v>
                </c:pt>
                <c:pt idx="2">
                  <c:v>0</c:v>
                </c:pt>
                <c:pt idx="3">
                  <c:v>28.571428571428569</c:v>
                </c:pt>
                <c:pt idx="4">
                  <c:v>25</c:v>
                </c:pt>
                <c:pt idx="5">
                  <c:v>0</c:v>
                </c:pt>
                <c:pt idx="6">
                  <c:v>10</c:v>
                </c:pt>
                <c:pt idx="7">
                  <c:v>66.666666666666657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33.333333333333329</c:v>
                </c:pt>
                <c:pt idx="12">
                  <c:v>20</c:v>
                </c:pt>
                <c:pt idx="13">
                  <c:v>0</c:v>
                </c:pt>
                <c:pt idx="14">
                  <c:v>100</c:v>
                </c:pt>
              </c:numCache>
            </c:numRef>
          </c:val>
        </c:ser>
        <c:shape val="cylinder"/>
        <c:axId val="69971328"/>
        <c:axId val="69977216"/>
        <c:axId val="0"/>
      </c:bar3DChart>
      <c:catAx>
        <c:axId val="69971328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54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977216"/>
        <c:crossesAt val="0"/>
        <c:auto val="1"/>
        <c:lblAlgn val="ctr"/>
        <c:lblOffset val="100"/>
      </c:catAx>
      <c:valAx>
        <c:axId val="69977216"/>
        <c:scaling>
          <c:orientation val="minMax"/>
        </c:scaling>
        <c:axPos val="l"/>
        <c:majorGridlines>
          <c:spPr>
            <a:ln w="0">
              <a:solidFill>
                <a:srgbClr val="CCCCFF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971328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4.2500921413470574E-2"/>
                  <c:y val="-6.2657511738461819E-2"/>
                </c:manualLayout>
              </c:layout>
              <c:showVal val="1"/>
            </c:dLbl>
            <c:dLbl>
              <c:idx val="1"/>
              <c:layout>
                <c:manualLayout>
                  <c:x val="3.6834228569439909E-2"/>
                  <c:y val="-4.6412971658120097E-2"/>
                </c:manualLayout>
              </c:layout>
              <c:showVal val="1"/>
            </c:dLbl>
            <c:dLbl>
              <c:idx val="2"/>
              <c:layout>
                <c:manualLayout>
                  <c:x val="3.9667630767088985E-2"/>
                  <c:y val="-5.569556598974383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Val val="1"/>
          </c:dLbls>
          <c:cat>
            <c:strRef>
              <c:f>Лист6!$A$4:$A$6</c:f>
              <c:strCache>
                <c:ptCount val="3"/>
                <c:pt idx="0">
                  <c:v>ИА - 2022</c:v>
                </c:pt>
                <c:pt idx="1">
                  <c:v>ИА - 2023</c:v>
                </c:pt>
                <c:pt idx="2">
                  <c:v>ИА - 2024</c:v>
                </c:pt>
              </c:strCache>
            </c:strRef>
          </c:cat>
          <c:val>
            <c:numRef>
              <c:f>Лист6!$B$4:$B$6</c:f>
              <c:numCache>
                <c:formatCode>General</c:formatCode>
                <c:ptCount val="3"/>
                <c:pt idx="0">
                  <c:v>74.900000000000006</c:v>
                </c:pt>
                <c:pt idx="1">
                  <c:v>73.7</c:v>
                </c:pt>
                <c:pt idx="2">
                  <c:v>66.599999999999994</c:v>
                </c:pt>
              </c:numCache>
            </c:numRef>
          </c:val>
        </c:ser>
        <c:shape val="cylinder"/>
        <c:axId val="68724224"/>
        <c:axId val="68725760"/>
        <c:axId val="0"/>
      </c:bar3DChart>
      <c:catAx>
        <c:axId val="68724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 i="0" baseline="0"/>
            </a:pPr>
            <a:endParaRPr lang="ru-RU"/>
          </a:p>
        </c:txPr>
        <c:crossAx val="68725760"/>
        <c:crosses val="autoZero"/>
        <c:auto val="1"/>
        <c:lblAlgn val="ctr"/>
        <c:lblOffset val="100"/>
      </c:catAx>
      <c:valAx>
        <c:axId val="687257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1" i="0" baseline="0"/>
            </a:pPr>
            <a:endParaRPr lang="ru-RU"/>
          </a:p>
        </c:txPr>
        <c:crossAx val="687242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1.7780365460408523E-2"/>
          <c:y val="5.0601464435146556E-2"/>
          <c:w val="0.96887316374059562"/>
          <c:h val="0.91226464435146459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1"/>
            </a:solidFill>
            <a:ln w="0">
              <a:noFill/>
            </a:ln>
          </c:spPr>
          <c:dPt>
            <c:idx val="6"/>
            <c:spPr>
              <a:solidFill>
                <a:srgbClr val="FF00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химия!$A$10:$A$30</c:f>
              <c:strCache>
                <c:ptCount val="15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№16</c:v>
                </c:pt>
                <c:pt idx="12">
                  <c:v>№21</c:v>
                </c:pt>
                <c:pt idx="13">
                  <c:v>№26</c:v>
                </c:pt>
                <c:pt idx="14">
                  <c:v>№36</c:v>
                </c:pt>
              </c:strCache>
            </c:strRef>
          </c:cat>
          <c:val>
            <c:numRef>
              <c:f>химия!$E$10:$E$30</c:f>
              <c:numCache>
                <c:formatCode>0.0</c:formatCode>
                <c:ptCount val="15"/>
                <c:pt idx="0">
                  <c:v>66.666666666666657</c:v>
                </c:pt>
                <c:pt idx="1">
                  <c:v>0</c:v>
                </c:pt>
                <c:pt idx="2">
                  <c:v>50</c:v>
                </c:pt>
                <c:pt idx="3">
                  <c:v>28.571428571428569</c:v>
                </c:pt>
                <c:pt idx="4">
                  <c:v>0</c:v>
                </c:pt>
                <c:pt idx="5">
                  <c:v>0</c:v>
                </c:pt>
                <c:pt idx="6">
                  <c:v>5</c:v>
                </c:pt>
                <c:pt idx="7">
                  <c:v>33.333333333333329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66.666666666666657</c:v>
                </c:pt>
                <c:pt idx="12">
                  <c:v>10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hape val="cone"/>
        <c:axId val="70026752"/>
        <c:axId val="70028288"/>
        <c:axId val="0"/>
      </c:bar3DChart>
      <c:catAx>
        <c:axId val="70026752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028288"/>
        <c:crossesAt val="0"/>
        <c:auto val="1"/>
        <c:lblAlgn val="ctr"/>
        <c:lblOffset val="100"/>
      </c:catAx>
      <c:valAx>
        <c:axId val="70028288"/>
        <c:scaling>
          <c:orientation val="minMax"/>
        </c:scaling>
        <c:axPos val="l"/>
        <c:majorGridlines>
          <c:spPr>
            <a:ln w="0">
              <a:solidFill>
                <a:srgbClr val="CCFFCC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026752"/>
        <c:crossesAt val="1"/>
        <c:crossBetween val="midCat"/>
      </c:valAx>
    </c:plotArea>
    <c:plotVisOnly val="1"/>
    <c:dispBlanksAs val="gap"/>
  </c:chart>
  <c:spPr>
    <a:noFill/>
    <a:ln w="12600">
      <a:noFill/>
    </a:ln>
  </c:sp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9.9431818181818267E-3"/>
          <c:y val="6.2812732886192097E-3"/>
          <c:w val="0.972570532915361"/>
          <c:h val="0.96092835089960604"/>
        </c:manualLayout>
      </c:layout>
      <c:lineChart>
        <c:grouping val="stacked"/>
        <c:ser>
          <c:idx val="0"/>
          <c:order val="0"/>
          <c:spPr>
            <a:ln w="34925">
              <a:solidFill>
                <a:srgbClr val="666699"/>
              </a:solidFill>
              <a:round/>
            </a:ln>
          </c:spPr>
          <c:marker>
            <c:symbol val="diamond"/>
            <c:size val="7"/>
            <c:spPr>
              <a:solidFill>
                <a:srgbClr val="666699"/>
              </a:solidFill>
            </c:spPr>
          </c:marke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химия!$A$10:$A$29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№12</c:v>
                </c:pt>
                <c:pt idx="10">
                  <c:v>№15</c:v>
                </c:pt>
                <c:pt idx="11">
                  <c:v>№16</c:v>
                </c:pt>
                <c:pt idx="12">
                  <c:v>№21</c:v>
                </c:pt>
                <c:pt idx="13">
                  <c:v>№26</c:v>
                </c:pt>
              </c:strCache>
            </c:strRef>
          </c:cat>
          <c:val>
            <c:numRef>
              <c:f>химия!$I$10:$I$30</c:f>
              <c:numCache>
                <c:formatCode>0.0</c:formatCode>
                <c:ptCount val="15"/>
                <c:pt idx="0">
                  <c:v>9.375000000000016</c:v>
                </c:pt>
                <c:pt idx="1">
                  <c:v>9.6153846153846363</c:v>
                </c:pt>
                <c:pt idx="2">
                  <c:v>13.333333333333334</c:v>
                </c:pt>
                <c:pt idx="3">
                  <c:v>19.444444444444446</c:v>
                </c:pt>
                <c:pt idx="4">
                  <c:v>9.0909090909091006</c:v>
                </c:pt>
                <c:pt idx="5">
                  <c:v>5.2631578947368416</c:v>
                </c:pt>
                <c:pt idx="6">
                  <c:v>23.255813953488371</c:v>
                </c:pt>
                <c:pt idx="7">
                  <c:v>10.344827586206897</c:v>
                </c:pt>
                <c:pt idx="8">
                  <c:v>5.2631578947368416</c:v>
                </c:pt>
                <c:pt idx="9">
                  <c:v>12.5</c:v>
                </c:pt>
                <c:pt idx="10">
                  <c:v>2.9411764705882337</c:v>
                </c:pt>
                <c:pt idx="11">
                  <c:v>37.5</c:v>
                </c:pt>
                <c:pt idx="12">
                  <c:v>20</c:v>
                </c:pt>
                <c:pt idx="13">
                  <c:v>14.285714285714286</c:v>
                </c:pt>
                <c:pt idx="14">
                  <c:v>50</c:v>
                </c:pt>
              </c:numCache>
            </c:numRef>
          </c:val>
        </c:ser>
        <c:hiLowLines>
          <c:spPr>
            <a:ln w="0">
              <a:noFill/>
            </a:ln>
          </c:spPr>
        </c:hiLowLines>
        <c:marker val="1"/>
        <c:axId val="70048768"/>
        <c:axId val="70062848"/>
      </c:lineChart>
      <c:catAx>
        <c:axId val="70048768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062848"/>
        <c:crossesAt val="0"/>
        <c:auto val="1"/>
        <c:lblAlgn val="ctr"/>
        <c:lblOffset val="100"/>
      </c:catAx>
      <c:valAx>
        <c:axId val="70062848"/>
        <c:scaling>
          <c:orientation val="minMax"/>
        </c:scaling>
        <c:axPos val="l"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048768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7761264216972932E-2"/>
          <c:y val="2.9178087610467092E-2"/>
          <c:w val="0.90213374890638576"/>
          <c:h val="0.9031585405391150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7030A0"/>
            </a:solidFill>
            <a:ln w="0">
              <a:noFill/>
            </a:ln>
          </c:spPr>
          <c:dPt>
            <c:idx val="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4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4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5"/>
            <c:spPr>
              <a:solidFill>
                <a:srgbClr val="FFFF00"/>
              </a:solidFill>
              <a:ln w="0">
                <a:noFill/>
              </a:ln>
            </c:spPr>
          </c:dPt>
          <c:dLbls>
            <c:dLbl>
              <c:idx val="5"/>
              <c:layout>
                <c:manualLayout>
                  <c:x val="-1.3888888888888928E-3"/>
                  <c:y val="-3.201354535568969E-2"/>
                </c:manualLayout>
              </c:layout>
              <c:dLblPos val="outEnd"/>
              <c:showVal val="1"/>
              <c:separator>
</c:separator>
            </c:dLbl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'информатика и ИКТ'!$A$12:$A$32</c:f>
              <c:strCache>
                <c:ptCount val="16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№21</c:v>
                </c:pt>
                <c:pt idx="13">
                  <c:v>№22</c:v>
                </c:pt>
                <c:pt idx="14">
                  <c:v>№28</c:v>
                </c:pt>
                <c:pt idx="15">
                  <c:v>№32</c:v>
                </c:pt>
              </c:strCache>
            </c:strRef>
          </c:cat>
          <c:val>
            <c:numRef>
              <c:f>'информатика и ИКТ'!$D$12:$D$32</c:f>
              <c:numCache>
                <c:formatCode>General</c:formatCode>
                <c:ptCount val="16"/>
                <c:pt idx="0">
                  <c:v>51.2</c:v>
                </c:pt>
                <c:pt idx="1">
                  <c:v>21.5</c:v>
                </c:pt>
                <c:pt idx="2">
                  <c:v>17</c:v>
                </c:pt>
                <c:pt idx="3">
                  <c:v>57</c:v>
                </c:pt>
                <c:pt idx="4">
                  <c:v>67</c:v>
                </c:pt>
                <c:pt idx="5">
                  <c:v>52</c:v>
                </c:pt>
                <c:pt idx="6">
                  <c:v>66.400000000000006</c:v>
                </c:pt>
                <c:pt idx="7">
                  <c:v>55.8</c:v>
                </c:pt>
                <c:pt idx="8">
                  <c:v>83</c:v>
                </c:pt>
                <c:pt idx="9">
                  <c:v>55.7</c:v>
                </c:pt>
                <c:pt idx="10">
                  <c:v>59</c:v>
                </c:pt>
                <c:pt idx="11">
                  <c:v>48.9</c:v>
                </c:pt>
                <c:pt idx="12">
                  <c:v>64.5</c:v>
                </c:pt>
                <c:pt idx="13">
                  <c:v>75</c:v>
                </c:pt>
                <c:pt idx="14">
                  <c:v>62</c:v>
                </c:pt>
                <c:pt idx="15">
                  <c:v>75</c:v>
                </c:pt>
              </c:numCache>
            </c:numRef>
          </c:val>
        </c:ser>
        <c:gapWidth val="75"/>
        <c:overlap val="-25"/>
        <c:axId val="70133632"/>
        <c:axId val="70135168"/>
      </c:barChart>
      <c:catAx>
        <c:axId val="70133632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135168"/>
        <c:crossesAt val="0"/>
        <c:auto val="1"/>
        <c:lblAlgn val="ctr"/>
        <c:lblOffset val="100"/>
      </c:catAx>
      <c:valAx>
        <c:axId val="70135168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133632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noFill/>
    </a:ln>
  </c:sp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</c:spPr>
          <c:dLbls>
            <c:dLbl>
              <c:idx val="12"/>
              <c:delete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'информатика и ИКТ'!$A$12:$A$32</c:f>
              <c:strCache>
                <c:ptCount val="16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№15</c:v>
                </c:pt>
                <c:pt idx="9">
                  <c:v>№16</c:v>
                </c:pt>
                <c:pt idx="10">
                  <c:v>№21</c:v>
                </c:pt>
                <c:pt idx="11">
                  <c:v>№22</c:v>
                </c:pt>
                <c:pt idx="12">
                  <c:v>№26</c:v>
                </c:pt>
                <c:pt idx="13">
                  <c:v>№28</c:v>
                </c:pt>
                <c:pt idx="14">
                  <c:v>№32</c:v>
                </c:pt>
                <c:pt idx="15">
                  <c:v>№36</c:v>
                </c:pt>
              </c:strCache>
            </c:strRef>
          </c:cat>
          <c:val>
            <c:numRef>
              <c:f>'информатика и ИКТ'!$H$12:$H$32</c:f>
              <c:numCache>
                <c:formatCode>0.0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  <c:pt idx="5">
                  <c:v>0</c:v>
                </c:pt>
                <c:pt idx="6">
                  <c:v>35.714285714285715</c:v>
                </c:pt>
                <c:pt idx="7">
                  <c:v>0</c:v>
                </c:pt>
                <c:pt idx="8">
                  <c:v>0</c:v>
                </c:pt>
                <c:pt idx="9">
                  <c:v>100</c:v>
                </c:pt>
                <c:pt idx="10">
                  <c:v>9.0909090909091006</c:v>
                </c:pt>
                <c:pt idx="11">
                  <c:v>50</c:v>
                </c:pt>
                <c:pt idx="12">
                  <c:v>0</c:v>
                </c:pt>
                <c:pt idx="13">
                  <c:v>0</c:v>
                </c:pt>
                <c:pt idx="14">
                  <c:v>30</c:v>
                </c:pt>
                <c:pt idx="15">
                  <c:v>0</c:v>
                </c:pt>
              </c:numCache>
            </c:numRef>
          </c:val>
        </c:ser>
        <c:shape val="cylinder"/>
        <c:axId val="70167936"/>
        <c:axId val="70169728"/>
        <c:axId val="0"/>
      </c:bar3DChart>
      <c:catAx>
        <c:axId val="70167936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0169728"/>
        <c:crosses val="autoZero"/>
        <c:auto val="1"/>
        <c:lblAlgn val="ctr"/>
        <c:lblOffset val="100"/>
      </c:catAx>
      <c:valAx>
        <c:axId val="70169728"/>
        <c:scaling>
          <c:orientation val="minMax"/>
          <c:max val="110"/>
        </c:scaling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</c:majorGridlines>
        <c:numFmt formatCode="0.0" sourceLinked="1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01679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2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8"/>
            <c:spPr>
              <a:solidFill>
                <a:srgbClr val="0070C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'информатика и ИКТ'!$A$12:$A$32</c:f>
              <c:strCache>
                <c:ptCount val="16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№15</c:v>
                </c:pt>
                <c:pt idx="9">
                  <c:v>№16</c:v>
                </c:pt>
                <c:pt idx="10">
                  <c:v>№21</c:v>
                </c:pt>
                <c:pt idx="11">
                  <c:v>№22</c:v>
                </c:pt>
                <c:pt idx="12">
                  <c:v>№26</c:v>
                </c:pt>
                <c:pt idx="13">
                  <c:v>№28</c:v>
                </c:pt>
                <c:pt idx="14">
                  <c:v>№32</c:v>
                </c:pt>
                <c:pt idx="15">
                  <c:v>№36</c:v>
                </c:pt>
              </c:strCache>
            </c:strRef>
          </c:cat>
          <c:val>
            <c:numRef>
              <c:f>'информатика и ИКТ'!$E$12:$E$32</c:f>
              <c:numCache>
                <c:formatCode>0.0</c:formatCode>
                <c:ptCount val="16"/>
                <c:pt idx="0">
                  <c:v>33.333333333333329</c:v>
                </c:pt>
                <c:pt idx="1">
                  <c:v>50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  <c:pt idx="5">
                  <c:v>50</c:v>
                </c:pt>
                <c:pt idx="6">
                  <c:v>7.1428571428571415</c:v>
                </c:pt>
                <c:pt idx="7">
                  <c:v>0</c:v>
                </c:pt>
                <c:pt idx="8">
                  <c:v>50</c:v>
                </c:pt>
                <c:pt idx="10">
                  <c:v>0</c:v>
                </c:pt>
                <c:pt idx="11">
                  <c:v>0</c:v>
                </c:pt>
                <c:pt idx="12">
                  <c:v>100</c:v>
                </c:pt>
                <c:pt idx="13">
                  <c:v>50</c:v>
                </c:pt>
                <c:pt idx="14">
                  <c:v>0</c:v>
                </c:pt>
                <c:pt idx="15">
                  <c:v>100</c:v>
                </c:pt>
              </c:numCache>
            </c:numRef>
          </c:val>
        </c:ser>
        <c:shape val="cone"/>
        <c:axId val="70278528"/>
        <c:axId val="70284416"/>
        <c:axId val="0"/>
      </c:bar3DChart>
      <c:catAx>
        <c:axId val="70278528"/>
        <c:scaling>
          <c:orientation val="minMax"/>
        </c:scaling>
        <c:axPos val="b"/>
        <c:numFmt formatCode="General" sourceLinked="1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0284416"/>
        <c:crosses val="autoZero"/>
        <c:auto val="1"/>
        <c:lblAlgn val="ctr"/>
        <c:lblOffset val="100"/>
      </c:catAx>
      <c:valAx>
        <c:axId val="70284416"/>
        <c:scaling>
          <c:orientation val="minMax"/>
        </c:scaling>
        <c:axPos val="l"/>
        <c:majorGridlines>
          <c:spPr>
            <a:ln>
              <a:solidFill>
                <a:schemeClr val="bg2">
                  <a:lumMod val="90000"/>
                </a:schemeClr>
              </a:solidFill>
            </a:ln>
          </c:spPr>
        </c:majorGridlines>
        <c:numFmt formatCode="0.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02785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gradFill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7536944245605924E-2"/>
          <c:y val="5.7101133634891423E-2"/>
          <c:w val="0.94246305575439437"/>
          <c:h val="0.8359418993080443"/>
        </c:manualLayout>
      </c:layout>
      <c:lineChart>
        <c:grouping val="stacked"/>
        <c:ser>
          <c:idx val="0"/>
          <c:order val="0"/>
          <c:dLbls>
            <c:dLbl>
              <c:idx val="0"/>
              <c:layout>
                <c:manualLayout>
                  <c:x val="-3.3543625228664602E-2"/>
                  <c:y val="4.5817020963982533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8126302394018929E-2"/>
                  <c:y val="-4.048486305624011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2671756939473483E-2"/>
                  <c:y val="-5.565170045233708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6128529388371911E-2"/>
                  <c:y val="-3.738815090861733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7747554282987351E-2"/>
                  <c:y val="5.0632525896095112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2.86865505448183E-2"/>
                  <c:y val="4.0202493772247938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2.0466873458999491E-2"/>
                  <c:y val="-3.2783548333054142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3.0134574087330002E-2"/>
                  <c:y val="5.1436309822974313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1.8020881580978847E-2"/>
                  <c:y val="-3.7511665208515642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1.3509769612131896E-3"/>
                  <c:y val="-1.7614061540179818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8.1746371777057764E-2"/>
                  <c:y val="-2.3622776319626712E-2"/>
                </c:manualLayout>
              </c:layout>
              <c:dLblPos val="r"/>
              <c:showVal val="1"/>
            </c:dLbl>
            <c:dLbl>
              <c:idx val="11"/>
              <c:layout>
                <c:manualLayout>
                  <c:x val="-6.3303905193668334E-3"/>
                  <c:y val="-1.2393756631484894E-2"/>
                </c:manualLayout>
              </c:layout>
              <c:dLblPos val="r"/>
              <c:showVal val="1"/>
            </c:dLbl>
            <c:dLbl>
              <c:idx val="12"/>
              <c:layout>
                <c:manualLayout>
                  <c:x val="-5.7236803732866784E-2"/>
                  <c:y val="-3.0715083486904691E-2"/>
                </c:manualLayout>
              </c:layout>
              <c:dLblPos val="r"/>
              <c:showVal val="1"/>
            </c:dLbl>
            <c:dLbl>
              <c:idx val="13"/>
              <c:layout>
                <c:manualLayout>
                  <c:x val="-1.0075240594925598E-2"/>
                  <c:y val="-7.1427371578552681E-2"/>
                </c:manualLayout>
              </c:layout>
              <c:dLblPos val="r"/>
              <c:showVal val="1"/>
            </c:dLbl>
            <c:dLbl>
              <c:idx val="14"/>
              <c:layout>
                <c:manualLayout>
                  <c:x val="-9.3904398313848243E-3"/>
                  <c:y val="-6.6634270716160474E-2"/>
                </c:manualLayout>
              </c:layout>
              <c:dLblPos val="r"/>
              <c:showVal val="1"/>
            </c:dLbl>
            <c:dLbl>
              <c:idx val="15"/>
              <c:layout>
                <c:manualLayout>
                  <c:x val="-1.3772846575996178E-2"/>
                  <c:y val="-5.0008935053331462E-2"/>
                </c:manualLayout>
              </c:layout>
              <c:dLblPos val="r"/>
              <c:showVal val="1"/>
            </c:dLbl>
            <c:dLbl>
              <c:idx val="16"/>
              <c:layout>
                <c:manualLayout>
                  <c:x val="5.4728704366499639E-2"/>
                  <c:y val="-0.49158876417043862"/>
                </c:manualLayout>
              </c:layout>
              <c:tx>
                <c:rich>
                  <a:bodyPr/>
                  <a:lstStyle/>
                  <a:p>
                    <a:r>
                      <a:rPr sz="1600" b="1"/>
                      <a:t>1</a:t>
                    </a:r>
                    <a:r>
                      <a:t>6,0</a:t>
                    </a:r>
                  </a:p>
                </c:rich>
              </c:tx>
              <c:dLblPos val="r"/>
            </c:dLbl>
            <c:dLbl>
              <c:idx val="17"/>
              <c:layout>
                <c:manualLayout>
                  <c:x val="-6.1235783027121723E-2"/>
                  <c:y val="-2.9509527762031269E-2"/>
                </c:manualLayout>
              </c:layout>
              <c:dLblPos val="r"/>
              <c:showVal val="1"/>
            </c:dLbl>
            <c:dLbl>
              <c:idx val="18"/>
              <c:delete val="1"/>
            </c:dLbl>
            <c:dLbl>
              <c:idx val="19"/>
              <c:delete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'информатика и ИКТ'!$A$12:$A$31</c:f>
              <c:strCache>
                <c:ptCount val="15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№15</c:v>
                </c:pt>
                <c:pt idx="9">
                  <c:v>№16</c:v>
                </c:pt>
                <c:pt idx="10">
                  <c:v>№21</c:v>
                </c:pt>
                <c:pt idx="11">
                  <c:v>№22</c:v>
                </c:pt>
                <c:pt idx="12">
                  <c:v>№26</c:v>
                </c:pt>
                <c:pt idx="13">
                  <c:v>№28</c:v>
                </c:pt>
                <c:pt idx="14">
                  <c:v>№32</c:v>
                </c:pt>
              </c:strCache>
            </c:strRef>
          </c:cat>
          <c:val>
            <c:numRef>
              <c:f>'информатика и ИКТ'!$I$12:$I$31</c:f>
              <c:numCache>
                <c:formatCode>0.0</c:formatCode>
                <c:ptCount val="15"/>
                <c:pt idx="0">
                  <c:v>10</c:v>
                </c:pt>
                <c:pt idx="1">
                  <c:v>8.8888888888888893</c:v>
                </c:pt>
                <c:pt idx="2">
                  <c:v>7.1428571428571415</c:v>
                </c:pt>
                <c:pt idx="3">
                  <c:v>19.047619047619026</c:v>
                </c:pt>
                <c:pt idx="4">
                  <c:v>23.809523809523693</c:v>
                </c:pt>
                <c:pt idx="5">
                  <c:v>22.222222222222122</c:v>
                </c:pt>
                <c:pt idx="6">
                  <c:v>31.111111111111168</c:v>
                </c:pt>
                <c:pt idx="7">
                  <c:v>6.25</c:v>
                </c:pt>
                <c:pt idx="8">
                  <c:v>6.8965517241379306</c:v>
                </c:pt>
                <c:pt idx="9">
                  <c:v>14.285714285714286</c:v>
                </c:pt>
                <c:pt idx="10">
                  <c:v>26.829268292682933</c:v>
                </c:pt>
                <c:pt idx="11">
                  <c:v>10</c:v>
                </c:pt>
                <c:pt idx="12">
                  <c:v>6.666666666666667</c:v>
                </c:pt>
                <c:pt idx="13">
                  <c:v>11.111111111111066</c:v>
                </c:pt>
                <c:pt idx="14">
                  <c:v>25.641025641025639</c:v>
                </c:pt>
              </c:numCache>
            </c:numRef>
          </c:val>
        </c:ser>
        <c:drop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dropLines>
        <c:marker val="1"/>
        <c:axId val="70194304"/>
        <c:axId val="70195840"/>
      </c:lineChart>
      <c:catAx>
        <c:axId val="701943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0195840"/>
        <c:crosses val="autoZero"/>
        <c:auto val="1"/>
        <c:lblAlgn val="ctr"/>
        <c:lblOffset val="100"/>
      </c:catAx>
      <c:valAx>
        <c:axId val="70195840"/>
        <c:scaling>
          <c:orientation val="minMax"/>
        </c:scaling>
        <c:axPos val="l"/>
        <c:numFmt formatCode="0.0" sourceLinked="1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0194304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xMode val="edge"/>
          <c:yMode val="edge"/>
          <c:x val="1.1013686911890499E-2"/>
          <c:y val="8.1354152998294651E-3"/>
          <c:w val="0.97225192472198496"/>
          <c:h val="0.9918645847001705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FFFF00"/>
            </a:solidFill>
            <a:ln w="0">
              <a:noFill/>
            </a:ln>
          </c:spPr>
          <c:dPt>
            <c:idx val="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7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1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7030A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литература!$A$39:$A$58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№15</c:v>
                </c:pt>
                <c:pt idx="10">
                  <c:v>№21</c:v>
                </c:pt>
                <c:pt idx="11">
                  <c:v>№22</c:v>
                </c:pt>
                <c:pt idx="12">
                  <c:v>№28</c:v>
                </c:pt>
                <c:pt idx="13">
                  <c:v>№32</c:v>
                </c:pt>
              </c:strCache>
            </c:strRef>
          </c:cat>
          <c:val>
            <c:numRef>
              <c:f>литература!$D$39:$D$58</c:f>
              <c:numCache>
                <c:formatCode>General</c:formatCode>
                <c:ptCount val="14"/>
                <c:pt idx="0">
                  <c:v>68</c:v>
                </c:pt>
                <c:pt idx="1">
                  <c:v>69.400000000000006</c:v>
                </c:pt>
                <c:pt idx="2">
                  <c:v>43</c:v>
                </c:pt>
                <c:pt idx="3">
                  <c:v>72.3</c:v>
                </c:pt>
                <c:pt idx="4">
                  <c:v>69.5</c:v>
                </c:pt>
                <c:pt idx="5">
                  <c:v>57</c:v>
                </c:pt>
                <c:pt idx="6">
                  <c:v>87</c:v>
                </c:pt>
                <c:pt idx="7">
                  <c:v>62.5</c:v>
                </c:pt>
                <c:pt idx="8">
                  <c:v>53.5</c:v>
                </c:pt>
                <c:pt idx="9">
                  <c:v>83.6</c:v>
                </c:pt>
                <c:pt idx="10">
                  <c:v>84</c:v>
                </c:pt>
                <c:pt idx="11">
                  <c:v>42</c:v>
                </c:pt>
                <c:pt idx="12">
                  <c:v>46.5</c:v>
                </c:pt>
                <c:pt idx="13">
                  <c:v>94</c:v>
                </c:pt>
              </c:numCache>
            </c:numRef>
          </c:val>
        </c:ser>
        <c:gapWidth val="75"/>
        <c:overlap val="-25"/>
        <c:axId val="70420736"/>
        <c:axId val="70426624"/>
      </c:barChart>
      <c:catAx>
        <c:axId val="7042073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426624"/>
        <c:crossesAt val="0"/>
        <c:auto val="1"/>
        <c:lblAlgn val="ctr"/>
        <c:lblOffset val="100"/>
      </c:catAx>
      <c:valAx>
        <c:axId val="70426624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420736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noFill/>
    </a:ln>
  </c:spPr>
  <c:externalData r:id="rId1"/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4664512922465211E-2"/>
          <c:y val="5.025974025974031E-2"/>
          <c:w val="0.95613817097415499"/>
          <c:h val="0.91285714285714259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  <a:ln w="0">
              <a:noFill/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литература!$A$13:$A$32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№15</c:v>
                </c:pt>
                <c:pt idx="10">
                  <c:v>№21</c:v>
                </c:pt>
                <c:pt idx="11">
                  <c:v>№22</c:v>
                </c:pt>
                <c:pt idx="12">
                  <c:v>№28</c:v>
                </c:pt>
                <c:pt idx="13">
                  <c:v>№32</c:v>
                </c:pt>
              </c:strCache>
            </c:strRef>
          </c:cat>
          <c:val>
            <c:numRef>
              <c:f>литература!$H$13:$H$32</c:f>
              <c:numCache>
                <c:formatCode>0.0</c:formatCode>
                <c:ptCount val="14"/>
                <c:pt idx="0">
                  <c:v>0</c:v>
                </c:pt>
                <c:pt idx="1">
                  <c:v>28.571428571428569</c:v>
                </c:pt>
                <c:pt idx="2">
                  <c:v>0</c:v>
                </c:pt>
                <c:pt idx="3">
                  <c:v>33.333333333333329</c:v>
                </c:pt>
                <c:pt idx="4">
                  <c:v>50</c:v>
                </c:pt>
                <c:pt idx="5">
                  <c:v>0</c:v>
                </c:pt>
                <c:pt idx="6">
                  <c:v>66.666666666666657</c:v>
                </c:pt>
                <c:pt idx="7">
                  <c:v>0</c:v>
                </c:pt>
                <c:pt idx="8">
                  <c:v>16.666666666666664</c:v>
                </c:pt>
                <c:pt idx="9">
                  <c:v>66.666666666666657</c:v>
                </c:pt>
                <c:pt idx="10">
                  <c:v>100</c:v>
                </c:pt>
                <c:pt idx="11">
                  <c:v>0</c:v>
                </c:pt>
                <c:pt idx="12">
                  <c:v>0</c:v>
                </c:pt>
                <c:pt idx="13">
                  <c:v>100</c:v>
                </c:pt>
              </c:numCache>
            </c:numRef>
          </c:val>
        </c:ser>
        <c:shape val="cylinder"/>
        <c:axId val="70324224"/>
        <c:axId val="70325760"/>
        <c:axId val="0"/>
      </c:bar3DChart>
      <c:catAx>
        <c:axId val="70324224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54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325760"/>
        <c:crossesAt val="0"/>
        <c:auto val="1"/>
        <c:lblAlgn val="ctr"/>
        <c:lblOffset val="100"/>
      </c:catAx>
      <c:valAx>
        <c:axId val="70325760"/>
        <c:scaling>
          <c:orientation val="minMax"/>
        </c:scaling>
        <c:axPos val="l"/>
        <c:majorGridlines>
          <c:spPr>
            <a:ln w="0">
              <a:solidFill>
                <a:srgbClr val="CCCCFF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324224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5053641297488303E-2"/>
          <c:y val="5.1312649164677822E-2"/>
          <c:w val="0.95550927678909692"/>
          <c:h val="0.9110315566162834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4F81BD"/>
            </a:solidFill>
            <a:ln w="0">
              <a:noFill/>
            </a:ln>
          </c:spPr>
          <c:dPt>
            <c:idx val="2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FF0000"/>
              </a:solidFill>
              <a:ln w="0">
                <a:noFill/>
              </a:ln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литература!$A$13:$A$32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№15</c:v>
                </c:pt>
                <c:pt idx="10">
                  <c:v>№21</c:v>
                </c:pt>
                <c:pt idx="11">
                  <c:v>№22</c:v>
                </c:pt>
                <c:pt idx="12">
                  <c:v>№28</c:v>
                </c:pt>
                <c:pt idx="13">
                  <c:v>№32</c:v>
                </c:pt>
              </c:strCache>
            </c:strRef>
          </c:cat>
          <c:val>
            <c:numRef>
              <c:f>литература!$E$13:$E$32</c:f>
              <c:numCache>
                <c:formatCode>0.0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16.666666666666664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50</c:v>
                </c:pt>
                <c:pt idx="13">
                  <c:v>0</c:v>
                </c:pt>
              </c:numCache>
            </c:numRef>
          </c:val>
        </c:ser>
        <c:shape val="cone"/>
        <c:axId val="70531712"/>
        <c:axId val="70537600"/>
        <c:axId val="0"/>
      </c:bar3DChart>
      <c:catAx>
        <c:axId val="70531712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27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537600"/>
        <c:crossesAt val="0"/>
        <c:auto val="1"/>
        <c:lblAlgn val="ctr"/>
        <c:lblOffset val="100"/>
      </c:catAx>
      <c:valAx>
        <c:axId val="70537600"/>
        <c:scaling>
          <c:orientation val="minMax"/>
        </c:scaling>
        <c:axPos val="l"/>
        <c:majorGridlines>
          <c:spPr>
            <a:ln w="0">
              <a:solidFill>
                <a:srgbClr val="CCFFCC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531712"/>
        <c:crossesAt val="1"/>
        <c:crossBetween val="midCat"/>
      </c:valAx>
    </c:plotArea>
    <c:plotVisOnly val="1"/>
    <c:dispBlanksAs val="gap"/>
  </c:chart>
  <c:spPr>
    <a:gradFill>
      <a:gsLst>
        <a:gs pos="0">
          <a:srgbClr val="FFFFCC"/>
        </a:gs>
        <a:gs pos="100000">
          <a:srgbClr val="C0C0C0"/>
        </a:gs>
      </a:gsLst>
      <a:lin ang="5400000"/>
    </a:gradFill>
    <a:ln w="0">
      <a:solidFill>
        <a:srgbClr val="808080"/>
      </a:solidFill>
    </a:ln>
  </c:sp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9.9431818181818267E-3"/>
          <c:y val="1.1187072715972738E-3"/>
          <c:w val="0.97355015673981204"/>
          <c:h val="0.98769422001243001"/>
        </c:manualLayout>
      </c:layout>
      <c:lineChart>
        <c:grouping val="stacked"/>
        <c:ser>
          <c:idx val="0"/>
          <c:order val="0"/>
          <c:spPr>
            <a:ln w="34925">
              <a:solidFill>
                <a:srgbClr val="666699"/>
              </a:solidFill>
              <a:round/>
            </a:ln>
          </c:spPr>
          <c:marker>
            <c:symbol val="diamond"/>
            <c:size val="7"/>
            <c:spPr>
              <a:solidFill>
                <a:srgbClr val="666699"/>
              </a:solidFill>
            </c:spPr>
          </c:marke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литература!$A$13:$A$32</c:f>
              <c:strCache>
                <c:ptCount val="14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№15</c:v>
                </c:pt>
                <c:pt idx="10">
                  <c:v>№21</c:v>
                </c:pt>
                <c:pt idx="11">
                  <c:v>№22</c:v>
                </c:pt>
                <c:pt idx="12">
                  <c:v>№28</c:v>
                </c:pt>
                <c:pt idx="13">
                  <c:v>№32</c:v>
                </c:pt>
              </c:strCache>
            </c:strRef>
          </c:cat>
          <c:val>
            <c:numRef>
              <c:f>литература!$I$13:$I$32</c:f>
              <c:numCache>
                <c:formatCode>0.0</c:formatCode>
                <c:ptCount val="14"/>
                <c:pt idx="0">
                  <c:v>3.125</c:v>
                </c:pt>
                <c:pt idx="1">
                  <c:v>13.461538461538462</c:v>
                </c:pt>
                <c:pt idx="2">
                  <c:v>6.666666666666667</c:v>
                </c:pt>
                <c:pt idx="3">
                  <c:v>8.3333333333333321</c:v>
                </c:pt>
                <c:pt idx="4">
                  <c:v>4.5454545454545459</c:v>
                </c:pt>
                <c:pt idx="5">
                  <c:v>10.526315789473669</c:v>
                </c:pt>
                <c:pt idx="6">
                  <c:v>3.4883720930232527</c:v>
                </c:pt>
                <c:pt idx="7">
                  <c:v>6.8965517241379306</c:v>
                </c:pt>
                <c:pt idx="8">
                  <c:v>31.578947368421026</c:v>
                </c:pt>
                <c:pt idx="9">
                  <c:v>8.8235294117647065</c:v>
                </c:pt>
                <c:pt idx="10">
                  <c:v>2</c:v>
                </c:pt>
                <c:pt idx="11">
                  <c:v>11.76470588235294</c:v>
                </c:pt>
                <c:pt idx="12">
                  <c:v>22.222222222222179</c:v>
                </c:pt>
                <c:pt idx="13">
                  <c:v>3.7037037037037042</c:v>
                </c:pt>
              </c:numCache>
            </c:numRef>
          </c:val>
        </c:ser>
        <c:hiLowLines>
          <c:spPr>
            <a:ln w="0">
              <a:noFill/>
            </a:ln>
          </c:spPr>
        </c:hiLowLines>
        <c:marker val="1"/>
        <c:axId val="70562176"/>
        <c:axId val="70563712"/>
      </c:lineChart>
      <c:catAx>
        <c:axId val="7056217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563712"/>
        <c:crossesAt val="0"/>
        <c:auto val="1"/>
        <c:lblAlgn val="ctr"/>
        <c:lblOffset val="100"/>
      </c:catAx>
      <c:valAx>
        <c:axId val="70563712"/>
        <c:scaling>
          <c:orientation val="minMax"/>
        </c:scaling>
        <c:axPos val="l"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562176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xMode val="edge"/>
          <c:yMode val="edge"/>
          <c:x val="1.1013686911890499E-2"/>
          <c:y val="8.1354152998294807E-3"/>
          <c:w val="0.97027373823781005"/>
          <c:h val="0.99186458470017058"/>
        </c:manualLayout>
      </c:layout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rgbClr val="666699"/>
                </a:gs>
                <a:gs pos="100000">
                  <a:srgbClr val="666699"/>
                </a:gs>
              </a:gsLst>
              <a:lin ang="16200000"/>
            </a:gradFill>
            <a:ln w="0">
              <a:noFill/>
            </a:ln>
          </c:spPr>
          <c:dPt>
            <c:idx val="0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2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3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4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7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9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1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3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4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5"/>
            <c:spPr>
              <a:solidFill>
                <a:srgbClr val="FFFF00"/>
              </a:solidFill>
              <a:ln w="0">
                <a:noFill/>
              </a:ln>
            </c:spPr>
          </c:dPt>
          <c:dPt>
            <c:idx val="16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7"/>
            <c:spPr>
              <a:solidFill>
                <a:srgbClr val="FFFF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2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'математика профильный урове (пе'!$A$35:$A$55</c:f>
              <c:strCache>
                <c:ptCount val="1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№21</c:v>
                </c:pt>
                <c:pt idx="14">
                  <c:v>№22</c:v>
                </c:pt>
                <c:pt idx="15">
                  <c:v>№26</c:v>
                </c:pt>
                <c:pt idx="16">
                  <c:v>№28</c:v>
                </c:pt>
                <c:pt idx="17">
                  <c:v>№32</c:v>
                </c:pt>
              </c:strCache>
            </c:strRef>
          </c:cat>
          <c:val>
            <c:numRef>
              <c:f>'математика профильный урове (пе'!$D$35:$D$55</c:f>
              <c:numCache>
                <c:formatCode>General</c:formatCode>
                <c:ptCount val="18"/>
                <c:pt idx="0">
                  <c:v>45.9</c:v>
                </c:pt>
                <c:pt idx="1">
                  <c:v>60</c:v>
                </c:pt>
                <c:pt idx="2">
                  <c:v>63</c:v>
                </c:pt>
                <c:pt idx="3">
                  <c:v>56.3</c:v>
                </c:pt>
                <c:pt idx="4">
                  <c:v>71.5</c:v>
                </c:pt>
                <c:pt idx="5">
                  <c:v>50</c:v>
                </c:pt>
                <c:pt idx="6">
                  <c:v>68.3</c:v>
                </c:pt>
                <c:pt idx="7">
                  <c:v>56.4</c:v>
                </c:pt>
                <c:pt idx="8">
                  <c:v>44</c:v>
                </c:pt>
                <c:pt idx="9">
                  <c:v>63.3</c:v>
                </c:pt>
                <c:pt idx="10">
                  <c:v>74</c:v>
                </c:pt>
                <c:pt idx="11">
                  <c:v>56.4</c:v>
                </c:pt>
                <c:pt idx="12">
                  <c:v>27</c:v>
                </c:pt>
                <c:pt idx="13">
                  <c:v>69.3</c:v>
                </c:pt>
                <c:pt idx="14">
                  <c:v>61.3</c:v>
                </c:pt>
                <c:pt idx="15">
                  <c:v>66.5</c:v>
                </c:pt>
                <c:pt idx="16">
                  <c:v>40</c:v>
                </c:pt>
                <c:pt idx="17">
                  <c:v>64.8</c:v>
                </c:pt>
              </c:numCache>
            </c:numRef>
          </c:val>
        </c:ser>
        <c:gapWidth val="75"/>
        <c:overlap val="-25"/>
        <c:axId val="68806144"/>
        <c:axId val="68807680"/>
      </c:barChart>
      <c:catAx>
        <c:axId val="6880614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2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807680"/>
        <c:crossesAt val="0"/>
        <c:auto val="1"/>
        <c:lblAlgn val="ctr"/>
        <c:lblOffset val="100"/>
      </c:catAx>
      <c:valAx>
        <c:axId val="68807680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2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806144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noFill/>
    </a:ln>
  </c:spPr>
  <c:externalData r:id="rId1"/>
  <c:userShapes r:id="rId2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3141841644794308E-2"/>
          <c:y val="1.3517973033124632E-2"/>
          <c:w val="0.92175043744532081"/>
          <c:h val="0.9339303878982543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FFFF00"/>
            </a:solidFill>
            <a:ln w="0">
              <a:noFill/>
            </a:ln>
          </c:spPr>
          <c:dPt>
            <c:idx val="0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4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7"/>
            <c:spPr>
              <a:solidFill>
                <a:srgbClr val="7030A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география!$A$36:$A$55</c:f>
              <c:strCache>
                <c:ptCount val="9"/>
                <c:pt idx="0">
                  <c:v>№1</c:v>
                </c:pt>
                <c:pt idx="1">
                  <c:v>№2</c:v>
                </c:pt>
                <c:pt idx="2">
                  <c:v>№4</c:v>
                </c:pt>
                <c:pt idx="3">
                  <c:v>№6</c:v>
                </c:pt>
                <c:pt idx="4">
                  <c:v>№7</c:v>
                </c:pt>
                <c:pt idx="5">
                  <c:v>№10</c:v>
                </c:pt>
                <c:pt idx="6">
                  <c:v>№12</c:v>
                </c:pt>
                <c:pt idx="7">
                  <c:v>№28</c:v>
                </c:pt>
                <c:pt idx="8">
                  <c:v>№32</c:v>
                </c:pt>
              </c:strCache>
            </c:strRef>
          </c:cat>
          <c:val>
            <c:numRef>
              <c:f>география!$D$36:$D$56</c:f>
              <c:numCache>
                <c:formatCode>General</c:formatCode>
                <c:ptCount val="9"/>
                <c:pt idx="0">
                  <c:v>39</c:v>
                </c:pt>
                <c:pt idx="1">
                  <c:v>51</c:v>
                </c:pt>
                <c:pt idx="2">
                  <c:v>61</c:v>
                </c:pt>
                <c:pt idx="3">
                  <c:v>59</c:v>
                </c:pt>
                <c:pt idx="4">
                  <c:v>48</c:v>
                </c:pt>
                <c:pt idx="5">
                  <c:v>33</c:v>
                </c:pt>
                <c:pt idx="6">
                  <c:v>41</c:v>
                </c:pt>
                <c:pt idx="7">
                  <c:v>41</c:v>
                </c:pt>
                <c:pt idx="8">
                  <c:v>59</c:v>
                </c:pt>
              </c:numCache>
            </c:numRef>
          </c:val>
        </c:ser>
        <c:gapWidth val="75"/>
        <c:overlap val="-25"/>
        <c:axId val="70462464"/>
        <c:axId val="70480640"/>
      </c:barChart>
      <c:catAx>
        <c:axId val="70462464"/>
        <c:scaling>
          <c:orientation val="minMax"/>
        </c:scaling>
        <c:axPos val="b"/>
        <c:numFmt formatCode="General" sourceLinked="1"/>
        <c:majorTickMark val="none"/>
        <c:tickLblPos val="low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480640"/>
        <c:crossesAt val="0"/>
        <c:auto val="1"/>
        <c:lblAlgn val="ctr"/>
        <c:lblOffset val="100"/>
      </c:catAx>
      <c:valAx>
        <c:axId val="70480640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70462464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solidFill>
      <a:srgbClr val="FFFFFF"/>
    </a:solidFill>
    <a:ln w="0">
      <a:noFill/>
    </a:ln>
  </c:spPr>
  <c:externalData r:id="rId1"/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7147462817147888"/>
          <c:y val="6.0185185185185147E-2"/>
          <c:w val="0.66992257217847939"/>
          <c:h val="0.83309419655876471"/>
        </c:manualLayout>
      </c:layout>
      <c:barChart>
        <c:barDir val="bar"/>
        <c:grouping val="clustered"/>
        <c:ser>
          <c:idx val="0"/>
          <c:order val="0"/>
          <c:tx>
            <c:strRef>
              <c:f>Лист3!$B$2</c:f>
              <c:strCache>
                <c:ptCount val="1"/>
                <c:pt idx="0">
                  <c:v>Россия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Лист3!$A$3:$A$13</c:f>
              <c:strCache>
                <c:ptCount val="11"/>
                <c:pt idx="0">
                  <c:v>русский язык</c:v>
                </c:pt>
                <c:pt idx="1">
                  <c:v>математика (проф)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география</c:v>
                </c:pt>
                <c:pt idx="6">
                  <c:v>информатика</c:v>
                </c:pt>
                <c:pt idx="7">
                  <c:v>английский язык</c:v>
                </c:pt>
                <c:pt idx="8">
                  <c:v>история</c:v>
                </c:pt>
                <c:pt idx="9">
                  <c:v>обществознание</c:v>
                </c:pt>
                <c:pt idx="10">
                  <c:v>физика</c:v>
                </c:pt>
              </c:strCache>
            </c:strRef>
          </c:cat>
          <c:val>
            <c:numRef>
              <c:f>Лист3!$B$3:$B$13</c:f>
              <c:numCache>
                <c:formatCode>General</c:formatCode>
                <c:ptCount val="11"/>
                <c:pt idx="0">
                  <c:v>63.88</c:v>
                </c:pt>
                <c:pt idx="1">
                  <c:v>62.55</c:v>
                </c:pt>
                <c:pt idx="2">
                  <c:v>54.13</c:v>
                </c:pt>
                <c:pt idx="3">
                  <c:v>56.55</c:v>
                </c:pt>
                <c:pt idx="4">
                  <c:v>60.92</c:v>
                </c:pt>
                <c:pt idx="5">
                  <c:v>56.08</c:v>
                </c:pt>
                <c:pt idx="6">
                  <c:v>54.49</c:v>
                </c:pt>
                <c:pt idx="7">
                  <c:v>65.39</c:v>
                </c:pt>
                <c:pt idx="8">
                  <c:v>57.190000000000012</c:v>
                </c:pt>
                <c:pt idx="9">
                  <c:v>55.05</c:v>
                </c:pt>
                <c:pt idx="10">
                  <c:v>63.21</c:v>
                </c:pt>
              </c:numCache>
            </c:numRef>
          </c:val>
        </c:ser>
        <c:ser>
          <c:idx val="1"/>
          <c:order val="1"/>
          <c:tx>
            <c:strRef>
              <c:f>Лист3!$C$2</c:f>
              <c:strCache>
                <c:ptCount val="1"/>
                <c:pt idx="0">
                  <c:v>Город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Лист3!$A$3:$A$13</c:f>
              <c:strCache>
                <c:ptCount val="11"/>
                <c:pt idx="0">
                  <c:v>русский язык</c:v>
                </c:pt>
                <c:pt idx="1">
                  <c:v>математика (проф)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география</c:v>
                </c:pt>
                <c:pt idx="6">
                  <c:v>информатика</c:v>
                </c:pt>
                <c:pt idx="7">
                  <c:v>английский язык</c:v>
                </c:pt>
                <c:pt idx="8">
                  <c:v>история</c:v>
                </c:pt>
                <c:pt idx="9">
                  <c:v>обществознание</c:v>
                </c:pt>
                <c:pt idx="10">
                  <c:v>физика</c:v>
                </c:pt>
              </c:strCache>
            </c:strRef>
          </c:cat>
          <c:val>
            <c:numRef>
              <c:f>Лист3!$C$3:$C$13</c:f>
              <c:numCache>
                <c:formatCode>General</c:formatCode>
                <c:ptCount val="11"/>
                <c:pt idx="0">
                  <c:v>65</c:v>
                </c:pt>
                <c:pt idx="1">
                  <c:v>62.6</c:v>
                </c:pt>
                <c:pt idx="2">
                  <c:v>54.5</c:v>
                </c:pt>
                <c:pt idx="3">
                  <c:v>57.9</c:v>
                </c:pt>
                <c:pt idx="4">
                  <c:v>63.7</c:v>
                </c:pt>
                <c:pt idx="5">
                  <c:v>48.3</c:v>
                </c:pt>
                <c:pt idx="6">
                  <c:v>56.4</c:v>
                </c:pt>
                <c:pt idx="7">
                  <c:v>63.9</c:v>
                </c:pt>
                <c:pt idx="8">
                  <c:v>57.5</c:v>
                </c:pt>
                <c:pt idx="9">
                  <c:v>55.1</c:v>
                </c:pt>
                <c:pt idx="10">
                  <c:v>68.599999999999994</c:v>
                </c:pt>
              </c:numCache>
            </c:numRef>
          </c:val>
        </c:ser>
        <c:ser>
          <c:idx val="2"/>
          <c:order val="2"/>
          <c:tx>
            <c:strRef>
              <c:f>Лист3!$D$2</c:f>
              <c:strCache>
                <c:ptCount val="1"/>
                <c:pt idx="0">
                  <c:v>Школа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Лист3!$A$3:$A$13</c:f>
              <c:strCache>
                <c:ptCount val="11"/>
                <c:pt idx="0">
                  <c:v>русский язык</c:v>
                </c:pt>
                <c:pt idx="1">
                  <c:v>математика (проф)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география</c:v>
                </c:pt>
                <c:pt idx="6">
                  <c:v>информатика</c:v>
                </c:pt>
                <c:pt idx="7">
                  <c:v>английский язык</c:v>
                </c:pt>
                <c:pt idx="8">
                  <c:v>история</c:v>
                </c:pt>
                <c:pt idx="9">
                  <c:v>обществознание</c:v>
                </c:pt>
                <c:pt idx="10">
                  <c:v>физика</c:v>
                </c:pt>
              </c:strCache>
            </c:strRef>
          </c:cat>
          <c:val>
            <c:numRef>
              <c:f>Лист3!$D$3:$D$13</c:f>
              <c:numCache>
                <c:formatCode>General</c:formatCode>
                <c:ptCount val="11"/>
                <c:pt idx="0">
                  <c:v>66.599999999999994</c:v>
                </c:pt>
                <c:pt idx="1">
                  <c:v>68.3</c:v>
                </c:pt>
                <c:pt idx="2">
                  <c:v>54.3</c:v>
                </c:pt>
                <c:pt idx="3">
                  <c:v>58.8</c:v>
                </c:pt>
                <c:pt idx="4">
                  <c:v>87</c:v>
                </c:pt>
                <c:pt idx="5">
                  <c:v>48</c:v>
                </c:pt>
                <c:pt idx="6">
                  <c:v>66.400000000000006</c:v>
                </c:pt>
                <c:pt idx="7">
                  <c:v>59.4</c:v>
                </c:pt>
                <c:pt idx="8">
                  <c:v>56</c:v>
                </c:pt>
                <c:pt idx="9">
                  <c:v>54.6</c:v>
                </c:pt>
                <c:pt idx="10">
                  <c:v>68.8</c:v>
                </c:pt>
              </c:numCache>
            </c:numRef>
          </c:val>
        </c:ser>
        <c:axId val="70601728"/>
        <c:axId val="70607616"/>
      </c:barChart>
      <c:catAx>
        <c:axId val="7060172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0607616"/>
        <c:crosses val="autoZero"/>
        <c:auto val="1"/>
        <c:lblAlgn val="ctr"/>
        <c:lblOffset val="100"/>
      </c:catAx>
      <c:valAx>
        <c:axId val="70607616"/>
        <c:scaling>
          <c:orientation val="minMax"/>
          <c:max val="90"/>
          <c:min val="40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0601728"/>
        <c:crosses val="autoZero"/>
        <c:crossBetween val="between"/>
        <c:majorUnit val="10"/>
      </c:val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Лист2!$B$4</c:f>
              <c:strCache>
                <c:ptCount val="1"/>
                <c:pt idx="0">
                  <c:v>Школа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Лист2!$A$5:$A$15</c:f>
              <c:strCache>
                <c:ptCount val="11"/>
                <c:pt idx="0">
                  <c:v>русский язык </c:v>
                </c:pt>
                <c:pt idx="1">
                  <c:v>математика (проф)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география</c:v>
                </c:pt>
                <c:pt idx="6">
                  <c:v>информатика</c:v>
                </c:pt>
                <c:pt idx="7">
                  <c:v>английский язык</c:v>
                </c:pt>
                <c:pt idx="8">
                  <c:v>история</c:v>
                </c:pt>
                <c:pt idx="9">
                  <c:v>обществознание</c:v>
                </c:pt>
                <c:pt idx="10">
                  <c:v>физика</c:v>
                </c:pt>
              </c:strCache>
            </c:strRef>
          </c:cat>
          <c:val>
            <c:numRef>
              <c:f>Лист2!$B$5:$B$15</c:f>
              <c:numCache>
                <c:formatCode>General</c:formatCode>
                <c:ptCount val="11"/>
                <c:pt idx="0">
                  <c:v>100</c:v>
                </c:pt>
                <c:pt idx="1">
                  <c:v>96</c:v>
                </c:pt>
                <c:pt idx="2">
                  <c:v>91</c:v>
                </c:pt>
                <c:pt idx="3">
                  <c:v>99</c:v>
                </c:pt>
                <c:pt idx="4">
                  <c:v>94</c:v>
                </c:pt>
                <c:pt idx="5">
                  <c:v>48</c:v>
                </c:pt>
                <c:pt idx="6">
                  <c:v>88</c:v>
                </c:pt>
                <c:pt idx="7">
                  <c:v>80</c:v>
                </c:pt>
                <c:pt idx="8">
                  <c:v>89</c:v>
                </c:pt>
                <c:pt idx="9">
                  <c:v>83</c:v>
                </c:pt>
                <c:pt idx="10">
                  <c:v>88</c:v>
                </c:pt>
              </c:numCache>
            </c:numRef>
          </c:val>
        </c:ser>
        <c:ser>
          <c:idx val="1"/>
          <c:order val="1"/>
          <c:tx>
            <c:strRef>
              <c:f>Лист2!$C$4</c:f>
              <c:strCache>
                <c:ptCount val="1"/>
                <c:pt idx="0">
                  <c:v>Город 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Лист2!$A$5:$A$15</c:f>
              <c:strCache>
                <c:ptCount val="11"/>
                <c:pt idx="0">
                  <c:v>русский язык </c:v>
                </c:pt>
                <c:pt idx="1">
                  <c:v>математика (проф)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география</c:v>
                </c:pt>
                <c:pt idx="6">
                  <c:v>информатика</c:v>
                </c:pt>
                <c:pt idx="7">
                  <c:v>английский язык</c:v>
                </c:pt>
                <c:pt idx="8">
                  <c:v>история</c:v>
                </c:pt>
                <c:pt idx="9">
                  <c:v>обществознание</c:v>
                </c:pt>
                <c:pt idx="10">
                  <c:v>физика</c:v>
                </c:pt>
              </c:strCache>
            </c:strRef>
          </c:cat>
          <c:val>
            <c:numRef>
              <c:f>Лист2!$C$5:$C$15</c:f>
              <c:numCache>
                <c:formatCode>General</c:formatCode>
                <c:ptCount val="11"/>
                <c:pt idx="0">
                  <c:v>100</c:v>
                </c:pt>
                <c:pt idx="1">
                  <c:v>96</c:v>
                </c:pt>
                <c:pt idx="2">
                  <c:v>96</c:v>
                </c:pt>
                <c:pt idx="3">
                  <c:v>99</c:v>
                </c:pt>
                <c:pt idx="4">
                  <c:v>100</c:v>
                </c:pt>
                <c:pt idx="5">
                  <c:v>65</c:v>
                </c:pt>
                <c:pt idx="6">
                  <c:v>88</c:v>
                </c:pt>
                <c:pt idx="7">
                  <c:v>98</c:v>
                </c:pt>
                <c:pt idx="8">
                  <c:v>95</c:v>
                </c:pt>
                <c:pt idx="9">
                  <c:v>96</c:v>
                </c:pt>
                <c:pt idx="10">
                  <c:v>94</c:v>
                </c:pt>
              </c:numCache>
            </c:numRef>
          </c:val>
        </c:ser>
        <c:axId val="70669824"/>
        <c:axId val="70671360"/>
      </c:barChart>
      <c:catAx>
        <c:axId val="70669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0671360"/>
        <c:crosses val="autoZero"/>
        <c:auto val="1"/>
        <c:lblAlgn val="ctr"/>
        <c:lblOffset val="100"/>
      </c:catAx>
      <c:valAx>
        <c:axId val="706713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06698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Школа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Лист1!$A$4:$A$14</c:f>
              <c:strCache>
                <c:ptCount val="11"/>
                <c:pt idx="0">
                  <c:v>русский язык </c:v>
                </c:pt>
                <c:pt idx="1">
                  <c:v>математика (проф)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география</c:v>
                </c:pt>
                <c:pt idx="6">
                  <c:v>информатика</c:v>
                </c:pt>
                <c:pt idx="7">
                  <c:v>английский язык</c:v>
                </c:pt>
                <c:pt idx="8">
                  <c:v>история</c:v>
                </c:pt>
                <c:pt idx="9">
                  <c:v>обществознание</c:v>
                </c:pt>
                <c:pt idx="10">
                  <c:v>физика</c:v>
                </c:pt>
              </c:strCache>
            </c:strRef>
          </c:cat>
          <c:val>
            <c:numRef>
              <c:f>Лист1!$B$4:$B$14</c:f>
              <c:numCache>
                <c:formatCode>General</c:formatCode>
                <c:ptCount val="11"/>
                <c:pt idx="0">
                  <c:v>14</c:v>
                </c:pt>
                <c:pt idx="1">
                  <c:v>25.5</c:v>
                </c:pt>
                <c:pt idx="2">
                  <c:v>5</c:v>
                </c:pt>
                <c:pt idx="3">
                  <c:v>10</c:v>
                </c:pt>
                <c:pt idx="4">
                  <c:v>66.7</c:v>
                </c:pt>
                <c:pt idx="5">
                  <c:v>0</c:v>
                </c:pt>
                <c:pt idx="6">
                  <c:v>35.700000000000003</c:v>
                </c:pt>
                <c:pt idx="7">
                  <c:v>8.3000000000000007</c:v>
                </c:pt>
                <c:pt idx="8">
                  <c:v>16.7</c:v>
                </c:pt>
                <c:pt idx="9">
                  <c:v>3.6</c:v>
                </c:pt>
                <c:pt idx="1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Город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Лист1!$A$4:$A$14</c:f>
              <c:strCache>
                <c:ptCount val="11"/>
                <c:pt idx="0">
                  <c:v>русский язык </c:v>
                </c:pt>
                <c:pt idx="1">
                  <c:v>математика (проф)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география</c:v>
                </c:pt>
                <c:pt idx="6">
                  <c:v>информатика</c:v>
                </c:pt>
                <c:pt idx="7">
                  <c:v>английский язык</c:v>
                </c:pt>
                <c:pt idx="8">
                  <c:v>история</c:v>
                </c:pt>
                <c:pt idx="9">
                  <c:v>обществознание</c:v>
                </c:pt>
                <c:pt idx="10">
                  <c:v>физика</c:v>
                </c:pt>
              </c:strCache>
            </c:strRef>
          </c:cat>
          <c:val>
            <c:numRef>
              <c:f>Лист1!$C$4:$C$14</c:f>
              <c:numCache>
                <c:formatCode>General</c:formatCode>
                <c:ptCount val="11"/>
                <c:pt idx="0">
                  <c:v>18.3</c:v>
                </c:pt>
                <c:pt idx="1">
                  <c:v>15.7</c:v>
                </c:pt>
                <c:pt idx="2">
                  <c:v>11.4</c:v>
                </c:pt>
                <c:pt idx="3">
                  <c:v>20.6</c:v>
                </c:pt>
                <c:pt idx="4">
                  <c:v>30.6</c:v>
                </c:pt>
                <c:pt idx="5">
                  <c:v>0</c:v>
                </c:pt>
                <c:pt idx="6">
                  <c:v>20.5</c:v>
                </c:pt>
                <c:pt idx="7">
                  <c:v>22.7</c:v>
                </c:pt>
                <c:pt idx="8">
                  <c:v>22.6</c:v>
                </c:pt>
                <c:pt idx="9">
                  <c:v>7.3</c:v>
                </c:pt>
                <c:pt idx="10">
                  <c:v>21.4</c:v>
                </c:pt>
              </c:numCache>
            </c:numRef>
          </c:val>
        </c:ser>
        <c:axId val="99887744"/>
        <c:axId val="114258304"/>
      </c:barChart>
      <c:catAx>
        <c:axId val="99887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4258304"/>
        <c:crosses val="autoZero"/>
        <c:auto val="1"/>
        <c:lblAlgn val="ctr"/>
        <c:lblOffset val="100"/>
      </c:catAx>
      <c:valAx>
        <c:axId val="1142583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98877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ИА - 2020</c:v>
                </c:pt>
              </c:strCache>
            </c:strRef>
          </c:tx>
          <c:dLbls>
            <c:dLbl>
              <c:idx val="0"/>
              <c:layout>
                <c:manualLayout>
                  <c:x val="7.716049382716088E-3"/>
                  <c:y val="-4.2090489913417607E-2"/>
                </c:manualLayout>
              </c:layout>
              <c:tx>
                <c:rich>
                  <a:bodyPr/>
                  <a:lstStyle/>
                  <a:p>
                    <a:r>
                      <a:rPr lang="ru-RU" sz="2400" baseline="0" dirty="0" smtClean="0"/>
                      <a:t>6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 i="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66.400000000000006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ИА - 2021</c:v>
                </c:pt>
              </c:strCache>
            </c:strRef>
          </c:tx>
          <c:dLbls>
            <c:dLbl>
              <c:idx val="0"/>
              <c:layout>
                <c:manualLayout>
                  <c:x val="1.0802469135802522E-2"/>
                  <c:y val="-5.0508587896100833E-2"/>
                </c:manualLayout>
              </c:layout>
              <c:tx>
                <c:rich>
                  <a:bodyPr/>
                  <a:lstStyle/>
                  <a:p>
                    <a:r>
                      <a:rPr lang="ru-RU" sz="2400" baseline="0" dirty="0" smtClean="0"/>
                      <a:t>6</a:t>
                    </a:r>
                    <a:r>
                      <a:rPr lang="ru-RU" dirty="0" smtClean="0"/>
                      <a:t>6,4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 i="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68.2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ИА - 2022</c:v>
                </c:pt>
              </c:strCache>
            </c:strRef>
          </c:tx>
          <c:dLbls>
            <c:dLbl>
              <c:idx val="0"/>
              <c:layout>
                <c:manualLayout>
                  <c:x val="1.8518518518518573E-2"/>
                  <c:y val="-4.4896522574312009E-2"/>
                </c:manualLayout>
              </c:layout>
              <c:tx>
                <c:rich>
                  <a:bodyPr/>
                  <a:lstStyle/>
                  <a:p>
                    <a:r>
                      <a:rPr lang="ru-RU" sz="2400" baseline="0" dirty="0" smtClean="0"/>
                      <a:t>6</a:t>
                    </a:r>
                    <a:r>
                      <a:rPr lang="ru-RU" dirty="0" smtClean="0"/>
                      <a:t>8,2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 i="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69.2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ИА - 2023</c:v>
                </c:pt>
              </c:strCache>
            </c:strRef>
          </c:tx>
          <c:dLbls>
            <c:dLbl>
              <c:idx val="0"/>
              <c:layout>
                <c:manualLayout>
                  <c:x val="3.2407407407407558E-2"/>
                  <c:y val="-3.6478424591628346E-2"/>
                </c:manualLayout>
              </c:layout>
              <c:showVal val="1"/>
            </c:dLbl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62.7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ИА - 2024</c:v>
                </c:pt>
              </c:strCache>
            </c:strRef>
          </c:tx>
          <c:dLbls>
            <c:dLbl>
              <c:idx val="0"/>
              <c:layout>
                <c:manualLayout>
                  <c:x val="3.0864197530864279E-2"/>
                  <c:y val="-3.3672391930733805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 i="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68.3</c:v>
                </c:pt>
              </c:numCache>
            </c:numRef>
          </c:val>
        </c:ser>
        <c:shape val="cylinder"/>
        <c:axId val="75376896"/>
        <c:axId val="75399168"/>
        <c:axId val="0"/>
      </c:bar3DChart>
      <c:catAx>
        <c:axId val="75376896"/>
        <c:scaling>
          <c:orientation val="minMax"/>
        </c:scaling>
        <c:delete val="1"/>
        <c:axPos val="b"/>
        <c:tickLblPos val="none"/>
        <c:crossAx val="75399168"/>
        <c:crosses val="autoZero"/>
        <c:auto val="1"/>
        <c:lblAlgn val="ctr"/>
        <c:lblOffset val="100"/>
      </c:catAx>
      <c:valAx>
        <c:axId val="753991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7537689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 i="0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1.0934393638170999E-2"/>
          <c:y val="3.2521395655036214E-2"/>
          <c:w val="0.96993041749503273"/>
          <c:h val="0.96063199473337901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  <a:ln w="0">
              <a:noFill/>
            </a:ln>
          </c:spPr>
          <c:dPt>
            <c:idx val="6"/>
            <c:spPr>
              <a:solidFill>
                <a:srgbClr val="FF00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2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'математика профильный урове (пе'!$A$9:$A$29</c:f>
              <c:strCache>
                <c:ptCount val="1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№21</c:v>
                </c:pt>
                <c:pt idx="14">
                  <c:v>№22</c:v>
                </c:pt>
                <c:pt idx="15">
                  <c:v>№26</c:v>
                </c:pt>
                <c:pt idx="16">
                  <c:v>№28</c:v>
                </c:pt>
                <c:pt idx="17">
                  <c:v>№32</c:v>
                </c:pt>
              </c:strCache>
            </c:strRef>
          </c:cat>
          <c:val>
            <c:numRef>
              <c:f>'математика профильный урове (пе'!$H$9:$H$29</c:f>
              <c:numCache>
                <c:formatCode>0.0</c:formatCode>
                <c:ptCount val="18"/>
                <c:pt idx="0">
                  <c:v>16.666666666666664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22.72727272727273</c:v>
                </c:pt>
                <c:pt idx="5">
                  <c:v>10</c:v>
                </c:pt>
                <c:pt idx="6">
                  <c:v>25.531914893617031</c:v>
                </c:pt>
                <c:pt idx="7">
                  <c:v>6.25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27.027027027027028</c:v>
                </c:pt>
                <c:pt idx="14">
                  <c:v>33.333333333333329</c:v>
                </c:pt>
                <c:pt idx="15">
                  <c:v>0</c:v>
                </c:pt>
                <c:pt idx="16">
                  <c:v>0</c:v>
                </c:pt>
                <c:pt idx="17">
                  <c:v>14.285714285714286</c:v>
                </c:pt>
              </c:numCache>
            </c:numRef>
          </c:val>
        </c:ser>
        <c:shape val="cylinder"/>
        <c:axId val="68865408"/>
        <c:axId val="68871296"/>
        <c:axId val="0"/>
      </c:bar3DChart>
      <c:catAx>
        <c:axId val="68865408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5400000"/>
          <a:lstStyle/>
          <a:p>
            <a:pPr>
              <a:defRPr sz="12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871296"/>
        <c:crossesAt val="0"/>
        <c:auto val="1"/>
        <c:lblAlgn val="ctr"/>
        <c:lblOffset val="100"/>
      </c:catAx>
      <c:valAx>
        <c:axId val="68871296"/>
        <c:scaling>
          <c:orientation val="minMax"/>
        </c:scaling>
        <c:axPos val="l"/>
        <c:majorGridlines>
          <c:spPr>
            <a:ln w="0">
              <a:solidFill>
                <a:srgbClr val="CCCCFF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2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865408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7.8209277238403523E-3"/>
          <c:y val="6.679807271134491E-3"/>
          <c:w val="0.97958082909539201"/>
          <c:h val="0.99332019272886596"/>
        </c:manualLayout>
      </c:layout>
      <c:lineChart>
        <c:grouping val="stacked"/>
        <c:ser>
          <c:idx val="0"/>
          <c:order val="0"/>
          <c:spPr>
            <a:ln w="38100">
              <a:solidFill>
                <a:srgbClr val="666699"/>
              </a:solidFill>
              <a:round/>
            </a:ln>
          </c:spPr>
          <c:marker>
            <c:symbol val="diamond"/>
            <c:size val="7"/>
            <c:spPr>
              <a:solidFill>
                <a:srgbClr val="666699"/>
              </a:solidFill>
            </c:spPr>
          </c:marker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'математика профильный урове (пе'!$A$9:$A$29</c:f>
              <c:strCache>
                <c:ptCount val="1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№21</c:v>
                </c:pt>
                <c:pt idx="14">
                  <c:v>№22</c:v>
                </c:pt>
                <c:pt idx="15">
                  <c:v>№26</c:v>
                </c:pt>
                <c:pt idx="16">
                  <c:v>№28</c:v>
                </c:pt>
                <c:pt idx="17">
                  <c:v>№32</c:v>
                </c:pt>
              </c:strCache>
            </c:strRef>
          </c:cat>
          <c:val>
            <c:numRef>
              <c:f>'математика профильный урове (пе'!$I$9:$I$29</c:f>
              <c:numCache>
                <c:formatCode>0.0</c:formatCode>
                <c:ptCount val="18"/>
                <c:pt idx="0">
                  <c:v>37.5</c:v>
                </c:pt>
                <c:pt idx="1">
                  <c:v>40.384615384615344</c:v>
                </c:pt>
                <c:pt idx="2">
                  <c:v>13.333333333333334</c:v>
                </c:pt>
                <c:pt idx="3">
                  <c:v>38.888888888888893</c:v>
                </c:pt>
                <c:pt idx="4">
                  <c:v>50</c:v>
                </c:pt>
                <c:pt idx="5">
                  <c:v>52.631578947368418</c:v>
                </c:pt>
                <c:pt idx="6">
                  <c:v>54.651162790697555</c:v>
                </c:pt>
                <c:pt idx="7">
                  <c:v>55.172413793103452</c:v>
                </c:pt>
                <c:pt idx="8">
                  <c:v>15.789473684210501</c:v>
                </c:pt>
                <c:pt idx="9">
                  <c:v>75</c:v>
                </c:pt>
                <c:pt idx="10">
                  <c:v>12.5</c:v>
                </c:pt>
                <c:pt idx="11">
                  <c:v>41.17647058823529</c:v>
                </c:pt>
                <c:pt idx="12">
                  <c:v>12.5</c:v>
                </c:pt>
                <c:pt idx="13">
                  <c:v>74</c:v>
                </c:pt>
                <c:pt idx="14">
                  <c:v>17.647058823529431</c:v>
                </c:pt>
                <c:pt idx="15">
                  <c:v>57.142857142857139</c:v>
                </c:pt>
                <c:pt idx="16">
                  <c:v>22.222222222222154</c:v>
                </c:pt>
                <c:pt idx="17">
                  <c:v>77.777777777777658</c:v>
                </c:pt>
              </c:numCache>
            </c:numRef>
          </c:val>
        </c:ser>
        <c:hiLowLines>
          <c:spPr>
            <a:ln w="0">
              <a:noFill/>
            </a:ln>
          </c:spPr>
        </c:hiLowLines>
        <c:marker val="1"/>
        <c:axId val="68899968"/>
        <c:axId val="68901504"/>
      </c:lineChart>
      <c:catAx>
        <c:axId val="68899968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901504"/>
        <c:crossesAt val="0"/>
        <c:auto val="1"/>
        <c:lblAlgn val="ctr"/>
        <c:lblOffset val="100"/>
      </c:catAx>
      <c:valAx>
        <c:axId val="68901504"/>
        <c:scaling>
          <c:orientation val="minMax"/>
        </c:scaling>
        <c:axPos val="l"/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2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899968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solidFill>
      <a:srgbClr val="FFFFFF"/>
    </a:solidFill>
    <a:ln w="0">
      <a:solidFill>
        <a:srgbClr val="808080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xMode val="edge"/>
          <c:yMode val="edge"/>
          <c:x val="1.1013686911890499E-2"/>
          <c:y val="8.1354152998294772E-3"/>
          <c:w val="0.97027373823781005"/>
          <c:h val="0.99186458470017058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FFFF00"/>
            </a:solidFill>
            <a:ln w="0">
              <a:noFill/>
            </a:ln>
          </c:spPr>
          <c:dPt>
            <c:idx val="0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6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8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9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0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2"/>
            <c:spPr>
              <a:solidFill>
                <a:srgbClr val="7030A0"/>
              </a:solidFill>
              <a:ln w="0">
                <a:noFill/>
              </a:ln>
            </c:spPr>
          </c:dPt>
          <c:dPt>
            <c:idx val="14"/>
            <c:spPr>
              <a:solidFill>
                <a:srgbClr val="7030A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обществознание!$A$13:$A$33</c:f>
              <c:strCache>
                <c:ptCount val="1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№21</c:v>
                </c:pt>
                <c:pt idx="14">
                  <c:v>№22</c:v>
                </c:pt>
                <c:pt idx="15">
                  <c:v>№26</c:v>
                </c:pt>
                <c:pt idx="16">
                  <c:v>№28</c:v>
                </c:pt>
                <c:pt idx="17">
                  <c:v>№32</c:v>
                </c:pt>
              </c:strCache>
            </c:strRef>
          </c:cat>
          <c:val>
            <c:numRef>
              <c:f>обществознание!$D$13:$D$33</c:f>
              <c:numCache>
                <c:formatCode>General</c:formatCode>
                <c:ptCount val="18"/>
                <c:pt idx="0">
                  <c:v>52.4</c:v>
                </c:pt>
                <c:pt idx="1">
                  <c:v>53</c:v>
                </c:pt>
                <c:pt idx="2">
                  <c:v>29.9</c:v>
                </c:pt>
                <c:pt idx="3">
                  <c:v>59</c:v>
                </c:pt>
                <c:pt idx="4">
                  <c:v>60.1</c:v>
                </c:pt>
                <c:pt idx="5">
                  <c:v>50.6</c:v>
                </c:pt>
                <c:pt idx="6">
                  <c:v>54.6</c:v>
                </c:pt>
                <c:pt idx="7">
                  <c:v>58.6</c:v>
                </c:pt>
                <c:pt idx="8">
                  <c:v>46.6</c:v>
                </c:pt>
                <c:pt idx="9">
                  <c:v>47.2</c:v>
                </c:pt>
                <c:pt idx="10">
                  <c:v>43</c:v>
                </c:pt>
                <c:pt idx="11">
                  <c:v>64.400000000000006</c:v>
                </c:pt>
                <c:pt idx="12">
                  <c:v>49</c:v>
                </c:pt>
                <c:pt idx="13">
                  <c:v>63.7</c:v>
                </c:pt>
                <c:pt idx="14">
                  <c:v>43.8</c:v>
                </c:pt>
                <c:pt idx="15">
                  <c:v>62.3</c:v>
                </c:pt>
                <c:pt idx="16">
                  <c:v>56.2</c:v>
                </c:pt>
                <c:pt idx="17">
                  <c:v>64.900000000000006</c:v>
                </c:pt>
              </c:numCache>
            </c:numRef>
          </c:val>
        </c:ser>
        <c:gapWidth val="75"/>
        <c:overlap val="-25"/>
        <c:axId val="68637440"/>
        <c:axId val="68638976"/>
      </c:barChart>
      <c:catAx>
        <c:axId val="6863744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638976"/>
        <c:crossesAt val="0"/>
        <c:auto val="1"/>
        <c:lblAlgn val="ctr"/>
        <c:lblOffset val="100"/>
      </c:catAx>
      <c:valAx>
        <c:axId val="68638976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8637440"/>
        <c:crossesAt val="1"/>
        <c:crossBetween val="midCat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noFill/>
    <a:ln w="12600">
      <a:noFill/>
    </a:ln>
  </c:sp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rotY val="19"/>
      <c:rAngAx val="1"/>
    </c:view3D>
    <c:floor>
      <c:spPr>
        <a:noFill/>
        <a:ln w="0">
          <a:solidFill>
            <a:srgbClr val="808080"/>
          </a:solidFill>
        </a:ln>
      </c:spPr>
    </c:floor>
    <c:sideWall>
      <c:spPr>
        <a:noFill/>
        <a:ln w="0">
          <a:noFill/>
        </a:ln>
      </c:spPr>
    </c:sideWall>
    <c:backWall>
      <c:spPr>
        <a:noFill/>
        <a:ln w="0">
          <a:noFill/>
        </a:ln>
      </c:spPr>
    </c:backWall>
    <c:plotArea>
      <c:layout>
        <c:manualLayout>
          <c:xMode val="edge"/>
          <c:yMode val="edge"/>
          <c:x val="2.4664512922465211E-2"/>
          <c:y val="5.0649521060228297E-2"/>
          <c:w val="0.95613817097415499"/>
          <c:h val="0.91221624458732298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FF00"/>
            </a:solidFill>
            <a:ln w="0">
              <a:noFill/>
            </a:ln>
          </c:spPr>
          <c:dPt>
            <c:idx val="6"/>
            <c:spPr>
              <a:solidFill>
                <a:srgbClr val="FF0000"/>
              </a:solidFill>
              <a:ln w="0">
                <a:noFill/>
              </a:ln>
            </c:spPr>
          </c:dPt>
          <c:dLbls>
            <c:txPr>
              <a:bodyPr wrap="none"/>
              <a:lstStyle/>
              <a:p>
                <a:pPr>
                  <a:defRPr sz="14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Val val="1"/>
            <c:separator>
</c:separator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обществознание!$A$13:$A$33</c:f>
              <c:strCache>
                <c:ptCount val="1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№9</c:v>
                </c:pt>
                <c:pt idx="8">
                  <c:v>№10</c:v>
                </c:pt>
                <c:pt idx="9">
                  <c:v>№11</c:v>
                </c:pt>
                <c:pt idx="10">
                  <c:v>№12</c:v>
                </c:pt>
                <c:pt idx="11">
                  <c:v>№15</c:v>
                </c:pt>
                <c:pt idx="12">
                  <c:v>№16</c:v>
                </c:pt>
                <c:pt idx="13">
                  <c:v>№21</c:v>
                </c:pt>
                <c:pt idx="14">
                  <c:v>№22</c:v>
                </c:pt>
                <c:pt idx="15">
                  <c:v>№26</c:v>
                </c:pt>
                <c:pt idx="16">
                  <c:v>№28</c:v>
                </c:pt>
                <c:pt idx="17">
                  <c:v>№32</c:v>
                </c:pt>
              </c:strCache>
            </c:strRef>
          </c:cat>
          <c:val>
            <c:numRef>
              <c:f>обществознание!$H$13:$H$33</c:f>
              <c:numCache>
                <c:formatCode>0.0</c:formatCode>
                <c:ptCount val="18"/>
                <c:pt idx="0">
                  <c:v>0</c:v>
                </c:pt>
                <c:pt idx="1">
                  <c:v>9.3750000000000213</c:v>
                </c:pt>
                <c:pt idx="2">
                  <c:v>0</c:v>
                </c:pt>
                <c:pt idx="3">
                  <c:v>4.3478260869565215</c:v>
                </c:pt>
                <c:pt idx="4">
                  <c:v>10</c:v>
                </c:pt>
                <c:pt idx="5">
                  <c:v>0</c:v>
                </c:pt>
                <c:pt idx="6">
                  <c:v>3.5714285714285707</c:v>
                </c:pt>
                <c:pt idx="7">
                  <c:v>12.5</c:v>
                </c:pt>
                <c:pt idx="8">
                  <c:v>0</c:v>
                </c:pt>
                <c:pt idx="9">
                  <c:v>20</c:v>
                </c:pt>
                <c:pt idx="10">
                  <c:v>0</c:v>
                </c:pt>
                <c:pt idx="11">
                  <c:v>17.647058823529431</c:v>
                </c:pt>
                <c:pt idx="12">
                  <c:v>0</c:v>
                </c:pt>
                <c:pt idx="13">
                  <c:v>16.666666666666664</c:v>
                </c:pt>
                <c:pt idx="14">
                  <c:v>7.6923076923076925</c:v>
                </c:pt>
                <c:pt idx="15">
                  <c:v>0</c:v>
                </c:pt>
                <c:pt idx="16">
                  <c:v>16.666666666666664</c:v>
                </c:pt>
                <c:pt idx="17">
                  <c:v>5.5555555555555385</c:v>
                </c:pt>
              </c:numCache>
            </c:numRef>
          </c:val>
        </c:ser>
        <c:shape val="cylinder"/>
        <c:axId val="69094016"/>
        <c:axId val="69095808"/>
        <c:axId val="0"/>
      </c:bar3DChart>
      <c:catAx>
        <c:axId val="69094016"/>
        <c:scaling>
          <c:orientation val="minMax"/>
        </c:scaling>
        <c:axPos val="b"/>
        <c:numFmt formatCode="General" sourceLinked="1"/>
        <c:tickLblPos val="nextTo"/>
        <c:spPr>
          <a:ln w="0">
            <a:solidFill>
              <a:srgbClr val="808080"/>
            </a:solidFill>
          </a:ln>
        </c:spPr>
        <c:txPr>
          <a:bodyPr rot="-5400000"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095808"/>
        <c:crossesAt val="0"/>
        <c:auto val="1"/>
        <c:lblAlgn val="ctr"/>
        <c:lblOffset val="100"/>
      </c:catAx>
      <c:valAx>
        <c:axId val="69095808"/>
        <c:scaling>
          <c:orientation val="minMax"/>
        </c:scaling>
        <c:axPos val="l"/>
        <c:majorGridlines>
          <c:spPr>
            <a:ln w="0">
              <a:solidFill>
                <a:srgbClr val="CCCCFF"/>
              </a:solidFill>
            </a:ln>
          </c:spPr>
        </c:majorGridlines>
        <c:numFmt formatCode="0.0" sourceLinked="1"/>
        <c:tickLblPos val="nextTo"/>
        <c:spPr>
          <a:ln w="0">
            <a:solidFill>
              <a:srgbClr val="808080"/>
            </a:solidFill>
          </a:ln>
        </c:spPr>
        <c:txPr>
          <a:bodyPr/>
          <a:lstStyle/>
          <a:p>
            <a:pPr>
              <a:defRPr sz="1400" b="1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69094016"/>
        <c:crossesAt val="1"/>
        <c:crossBetween val="midCat"/>
      </c:valAx>
    </c:plotArea>
    <c:plotVisOnly val="1"/>
    <c:dispBlanksAs val="gap"/>
  </c:chart>
  <c:spPr>
    <a:solidFill>
      <a:srgbClr val="FFFFFF"/>
    </a:solidFill>
    <a:ln w="0">
      <a:noFill/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0.04125</cdr:x>
      <cdr:y>0.19022</cdr:y>
    </cdr:from>
    <cdr:to>
      <cdr:x>0.95252</cdr:x>
      <cdr:y>0.19022</cdr:y>
    </cdr:to>
    <cdr:sp macro="" textlink="">
      <cdr:nvSpPr>
        <cdr:cNvPr id="2" name="Прямая соединительная линия 2"/>
        <cdr:cNvSpPr/>
      </cdr:nvSpPr>
      <cdr:spPr>
        <a:xfrm xmlns:a="http://schemas.openxmlformats.org/drawingml/2006/main">
          <a:off x="273960" y="695880"/>
          <a:ext cx="6052680" cy="0"/>
        </a:xfrm>
        <a:prstGeom xmlns:a="http://schemas.openxmlformats.org/drawingml/2006/main" prst="line">
          <a:avLst/>
        </a:prstGeom>
        <a:ln xmlns:a="http://schemas.openxmlformats.org/drawingml/2006/main" w="3240">
          <a:solidFill>
            <a:srgbClr val="C0504D"/>
          </a:solidFill>
          <a:miter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0.05901</cdr:x>
      <cdr:y>0.36817</cdr:y>
    </cdr:from>
    <cdr:to>
      <cdr:x>1</cdr:x>
      <cdr:y>0.36817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539552" y="1872207"/>
          <a:ext cx="8604448" cy="0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0.03676</cdr:x>
      <cdr:y>0.30123</cdr:y>
    </cdr:from>
    <cdr:to>
      <cdr:x>0.9895</cdr:x>
      <cdr:y>0.30123</cdr:y>
    </cdr:to>
    <cdr:sp macro="" textlink="">
      <cdr:nvSpPr>
        <cdr:cNvPr id="69" name="Прямая соединительная линия 2"/>
        <cdr:cNvSpPr/>
      </cdr:nvSpPr>
      <cdr:spPr>
        <a:xfrm xmlns:a="http://schemas.openxmlformats.org/drawingml/2006/main">
          <a:off x="268560" y="826560"/>
          <a:ext cx="6960960" cy="0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rgbClr val="C0504D"/>
          </a:solidFill>
          <a:miter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0.07438</cdr:x>
      <cdr:y>0.59774</cdr:y>
    </cdr:from>
    <cdr:to>
      <cdr:x>0.99174</cdr:x>
      <cdr:y>0.59774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648072" y="2675062"/>
          <a:ext cx="7992888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</cdr:x>
      <cdr:y>0.22476</cdr:y>
    </cdr:from>
    <cdr:to>
      <cdr:x>0.99167</cdr:x>
      <cdr:y>0.22476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432048" y="939455"/>
          <a:ext cx="8136904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0.05113</cdr:x>
      <cdr:y>0.21739</cdr:y>
    </cdr:from>
    <cdr:to>
      <cdr:x>1</cdr:x>
      <cdr:y>0.21739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467544" y="1080120"/>
          <a:ext cx="8676456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0.03577</cdr:x>
      <cdr:y>0.42475</cdr:y>
    </cdr:from>
    <cdr:to>
      <cdr:x>0.98973</cdr:x>
      <cdr:y>0.42475</cdr:y>
    </cdr:to>
    <cdr:sp macro="" textlink="">
      <cdr:nvSpPr>
        <cdr:cNvPr id="28" name="Прямая соединительная линия 2"/>
        <cdr:cNvSpPr/>
      </cdr:nvSpPr>
      <cdr:spPr>
        <a:xfrm xmlns:a="http://schemas.openxmlformats.org/drawingml/2006/main">
          <a:off x="240840" y="1165320"/>
          <a:ext cx="6423480" cy="0"/>
        </a:xfrm>
        <a:prstGeom xmlns:a="http://schemas.openxmlformats.org/drawingml/2006/main" prst="line">
          <a:avLst/>
        </a:prstGeom>
        <a:ln xmlns:a="http://schemas.openxmlformats.org/drawingml/2006/main" w="3240">
          <a:solidFill>
            <a:srgbClr val="C0504D"/>
          </a:solidFill>
          <a:miter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0.05901</cdr:x>
      <cdr:y>0.23736</cdr:y>
    </cdr:from>
    <cdr:to>
      <cdr:x>1</cdr:x>
      <cdr:y>0.23736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539552" y="1224136"/>
          <a:ext cx="8604448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0.04651</cdr:x>
      <cdr:y>0.35317</cdr:y>
    </cdr:from>
    <cdr:to>
      <cdr:x>1</cdr:x>
      <cdr:y>0.35317</cdr:y>
    </cdr:to>
    <cdr:sp macro="" textlink="">
      <cdr:nvSpPr>
        <cdr:cNvPr id="44" name="Прямая соединительная линия 2"/>
        <cdr:cNvSpPr/>
      </cdr:nvSpPr>
      <cdr:spPr>
        <a:xfrm xmlns:a="http://schemas.openxmlformats.org/drawingml/2006/main">
          <a:off x="425288" y="1872207"/>
          <a:ext cx="8718712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C0504D"/>
          </a:solidFill>
          <a:miter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0.05113</cdr:x>
      <cdr:y>0.30295</cdr:y>
    </cdr:from>
    <cdr:to>
      <cdr:x>1</cdr:x>
      <cdr:y>0.30295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467544" y="1584175"/>
          <a:ext cx="8676456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0.03527</cdr:x>
      <cdr:y>0.34156</cdr:y>
    </cdr:from>
    <cdr:to>
      <cdr:x>0.98826</cdr:x>
      <cdr:y>0.34156</cdr:y>
    </cdr:to>
    <cdr:sp macro="" textlink="">
      <cdr:nvSpPr>
        <cdr:cNvPr id="59" name="Прямая соединительная линия 2"/>
        <cdr:cNvSpPr/>
      </cdr:nvSpPr>
      <cdr:spPr>
        <a:xfrm xmlns:a="http://schemas.openxmlformats.org/drawingml/2006/main">
          <a:off x="274680" y="937080"/>
          <a:ext cx="7422480" cy="0"/>
        </a:xfrm>
        <a:prstGeom xmlns:a="http://schemas.openxmlformats.org/drawingml/2006/main" prst="line">
          <a:avLst/>
        </a:prstGeom>
        <a:ln xmlns:a="http://schemas.openxmlformats.org/drawingml/2006/main" w="6480">
          <a:solidFill>
            <a:srgbClr val="C0504D"/>
          </a:solidFill>
          <a:miter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/>
      </cdr:style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86E9C-49A4-4D5D-A0BD-C5A75D1D4272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B2E42-0E9D-4C2F-B287-A40547DE6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Средний балл 71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B2E42-0E9D-4C2F-B287-A40547DE660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93FB3-4E2A-44D9-947E-7B88E45BE501}" type="datetimeFigureOut">
              <a:rPr lang="ru-RU" smtClean="0"/>
              <a:pPr/>
              <a:t>30.08.24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55EB0-4C62-46DB-8670-7F7619694A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068960"/>
            <a:ext cx="7175351" cy="1793167"/>
          </a:xfrm>
        </p:spPr>
        <p:txBody>
          <a:bodyPr/>
          <a:lstStyle/>
          <a:p>
            <a:r>
              <a:rPr lang="ru-RU" sz="8000" dirty="0" smtClean="0"/>
              <a:t>ЕГЭ 2024</a:t>
            </a:r>
            <a:endParaRPr lang="ru-RU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8586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/>
              <a:t>Результаты</a:t>
            </a:r>
            <a:endParaRPr lang="ru-RU" sz="8000" dirty="0"/>
          </a:p>
        </p:txBody>
      </p:sp>
    </p:spTree>
    <p:extLst>
      <p:ext uri="{BB962C8B-B14F-4D97-AF65-F5344CB8AC3E}">
        <p14:creationId xmlns="" xmlns:p14="http://schemas.microsoft.com/office/powerpoint/2010/main" val="22653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889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% </a:t>
            </a:r>
            <a:r>
              <a:rPr lang="en-US" sz="2800" b="1" dirty="0" smtClean="0"/>
              <a:t>“</a:t>
            </a:r>
            <a:r>
              <a:rPr lang="ru-RU" sz="2800" b="1" dirty="0" err="1" smtClean="0"/>
              <a:t>высокобальников</a:t>
            </a:r>
            <a:r>
              <a:rPr lang="en-US" sz="2800" b="1" dirty="0" smtClean="0"/>
              <a:t>”</a:t>
            </a:r>
            <a:r>
              <a:rPr lang="ru-RU" sz="2800" b="1" dirty="0" smtClean="0"/>
              <a:t> (1)</a:t>
            </a:r>
            <a:r>
              <a:rPr lang="en-US" sz="2800" b="1" dirty="0" smtClean="0"/>
              <a:t> </a:t>
            </a:r>
            <a:endParaRPr lang="ru-RU" sz="2800" b="1" dirty="0" smtClean="0"/>
          </a:p>
          <a:p>
            <a:endParaRPr lang="ru-RU" sz="3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36712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51920" y="260648"/>
            <a:ext cx="1954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двоек (5)</a:t>
            </a:r>
            <a:endParaRPr lang="ru-RU" sz="28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268760"/>
          <a:ext cx="9143999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19872" y="0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% выбора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196752"/>
          <a:ext cx="91440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ЕГЭ по биологии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2024 - 11 место (54,3)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2023 - 4 место (64,6), в 2022 - 8 место (46), 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 России – 54,13, в городе – 54,5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556793"/>
          <a:ext cx="914400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0"/>
            <a:ext cx="4711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% </a:t>
            </a:r>
            <a:r>
              <a:rPr lang="en-US" sz="3200" b="1" dirty="0" smtClean="0"/>
              <a:t>“</a:t>
            </a:r>
            <a:r>
              <a:rPr lang="ru-RU" sz="3200" b="1" dirty="0" err="1" smtClean="0"/>
              <a:t>высокобальников</a:t>
            </a:r>
            <a:r>
              <a:rPr lang="en-US" sz="3200" b="1" dirty="0" smtClean="0"/>
              <a:t>”</a:t>
            </a:r>
            <a:r>
              <a:rPr lang="ru-RU" sz="3200" b="1" dirty="0" smtClean="0"/>
              <a:t>(1)</a:t>
            </a:r>
            <a:r>
              <a:rPr lang="en-US" sz="3200" b="1" dirty="0" smtClean="0"/>
              <a:t> 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36713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3928" y="0"/>
            <a:ext cx="1872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двоек(1)</a:t>
            </a:r>
            <a:endParaRPr lang="ru-RU" sz="28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620689"/>
          <a:ext cx="914399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9872" y="0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% выбора</a:t>
            </a:r>
            <a:endParaRPr lang="ru-RU" sz="32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836712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23084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ЕГЭ по физике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2024 - 3 место (68,8)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2023 - 2 место (66,4), в 2022 – 4 место (66)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 России – 63,21, в городе – 68,6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700808"/>
          <a:ext cx="9144000" cy="5157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0"/>
            <a:ext cx="4711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% </a:t>
            </a:r>
            <a:r>
              <a:rPr lang="en-US" sz="3200" b="1" dirty="0" smtClean="0"/>
              <a:t>“</a:t>
            </a:r>
            <a:r>
              <a:rPr lang="ru-RU" sz="3200" b="1" dirty="0" err="1" smtClean="0"/>
              <a:t>высокобальников</a:t>
            </a:r>
            <a:r>
              <a:rPr lang="en-US" sz="3200" b="1" dirty="0" smtClean="0"/>
              <a:t>”</a:t>
            </a:r>
            <a:r>
              <a:rPr lang="ru-RU" sz="3200" b="1" dirty="0" smtClean="0"/>
              <a:t> (1)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764705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3888" y="0"/>
            <a:ext cx="1465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двоек</a:t>
            </a:r>
            <a:endParaRPr lang="ru-RU" sz="28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620688"/>
          <a:ext cx="9144000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882047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Распределение итоговых баллов по русскому языку: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2024 –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место (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66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,6)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– 2 место (73,7)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2022 – 2 место (74,9)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России – 63,88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 – 65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362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899592" y="1628800"/>
          <a:ext cx="7450815" cy="506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1314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3888" y="0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% выбора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ЕГЭ по истории</a:t>
            </a:r>
          </a:p>
          <a:p>
            <a:pPr indent="34290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2024 - 8 место (56)</a:t>
            </a:r>
          </a:p>
          <a:p>
            <a:pPr lvl="0" indent="34290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2023 - 2 место (70,2), в 2022 - 7 место (60) </a:t>
            </a:r>
          </a:p>
          <a:p>
            <a:pPr lvl="0" indent="34290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 России – 57,19, в городе – </a:t>
            </a:r>
            <a:r>
              <a:rPr lang="en-US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57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,5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556793"/>
          <a:ext cx="914400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5309" y="188640"/>
            <a:ext cx="4619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% </a:t>
            </a:r>
            <a:r>
              <a:rPr lang="en-US" sz="3200" b="1" dirty="0" smtClean="0"/>
              <a:t>“</a:t>
            </a:r>
            <a:r>
              <a:rPr lang="ru-RU" sz="3200" b="1" dirty="0" err="1" smtClean="0"/>
              <a:t>высокобальников</a:t>
            </a:r>
            <a:r>
              <a:rPr lang="en-US" sz="3200" b="1" dirty="0" smtClean="0"/>
              <a:t>”</a:t>
            </a:r>
            <a:r>
              <a:rPr lang="ru-RU" sz="3200" b="1" dirty="0" smtClean="0"/>
              <a:t>(1)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764705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5896" y="0"/>
            <a:ext cx="1872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двоек(1)</a:t>
            </a:r>
            <a:endParaRPr lang="ru-RU" sz="28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620688"/>
          <a:ext cx="9144000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3928" y="0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% выбора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620688"/>
          <a:ext cx="9144000" cy="623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20960"/>
            <a:ext cx="91440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ЕГЭ по английскому языку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2024 - 8 место (59,4)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2023 - 5 место (60,8), в 2022 - 12 место (66)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marL="0" marR="0" lvl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 России- 65,39, в городе – 63,9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628801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0"/>
            <a:ext cx="43561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%  </a:t>
            </a:r>
            <a:r>
              <a:rPr lang="ru-RU" sz="3200" b="1" dirty="0" err="1" smtClean="0"/>
              <a:t>высокобальников</a:t>
            </a:r>
            <a:r>
              <a:rPr lang="ru-RU" sz="3200" b="1" dirty="0" smtClean="0"/>
              <a:t>(1)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764704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0"/>
            <a:ext cx="1465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двоек</a:t>
            </a:r>
            <a:endParaRPr lang="ru-RU" sz="28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620688"/>
          <a:ext cx="9144000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7904" y="0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% выбора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0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ЕГЭ по химии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2024 - 9 место (58,8)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2023 - 3 место (72,8), в 2022 - 11 место (41,7) 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 России – 56,55, в городе – 57,9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628799"/>
          <a:ext cx="9144000" cy="52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3808" y="0"/>
            <a:ext cx="4360746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% «</a:t>
            </a:r>
            <a:r>
              <a:rPr lang="ru-RU" sz="2800" b="1" dirty="0" err="1" smtClean="0"/>
              <a:t>высокобальников</a:t>
            </a:r>
            <a:r>
              <a:rPr lang="ru-RU" sz="2800" b="1" dirty="0" smtClean="0"/>
              <a:t>» (12)</a:t>
            </a:r>
          </a:p>
          <a:p>
            <a:r>
              <a:rPr lang="ru-RU" sz="2800" b="1" dirty="0" smtClean="0"/>
              <a:t>В 2024 году – 10 место(14)</a:t>
            </a:r>
          </a:p>
          <a:p>
            <a:r>
              <a:rPr lang="ru-RU" sz="2800" b="1" dirty="0" smtClean="0"/>
              <a:t>В 2023 году – 4 место(30)</a:t>
            </a:r>
          </a:p>
          <a:p>
            <a:pPr algn="ctr"/>
            <a:r>
              <a:rPr lang="ru-RU" sz="2800" b="1" dirty="0" smtClean="0"/>
              <a:t>В 2022 году - 3 место(35,2)</a:t>
            </a:r>
            <a:endParaRPr lang="ru-RU" sz="28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51520" y="1762050"/>
          <a:ext cx="8712967" cy="4475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ая соединительная линия 5"/>
          <p:cNvSpPr/>
          <p:nvPr/>
        </p:nvSpPr>
        <p:spPr>
          <a:xfrm>
            <a:off x="15264765" y="7086840"/>
            <a:ext cx="6152625" cy="0"/>
          </a:xfrm>
          <a:prstGeom prst="line">
            <a:avLst/>
          </a:prstGeom>
          <a:ln w="12600">
            <a:solidFill>
              <a:srgbClr val="BE4B48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0"/>
            <a:ext cx="43561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%  </a:t>
            </a:r>
            <a:r>
              <a:rPr lang="ru-RU" sz="3200" b="1" dirty="0" err="1" smtClean="0"/>
              <a:t>высокобальников</a:t>
            </a:r>
            <a:r>
              <a:rPr lang="ru-RU" sz="3200" b="1" dirty="0" smtClean="0"/>
              <a:t>(2)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620688"/>
          <a:ext cx="9144000" cy="6048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5936" y="0"/>
            <a:ext cx="1954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двоек (1)</a:t>
            </a:r>
            <a:endParaRPr lang="ru-RU" sz="28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548680"/>
          <a:ext cx="9144000" cy="6309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872" y="0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% выбора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620688"/>
          <a:ext cx="9144000" cy="623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174100"/>
            <a:ext cx="91440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ЕГЭ по информатике и ИКТ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2024 - 5 место (66,4),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2022 - 3место (71,7), в 2022 - 4 место (70,4) 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 России – 54,49, в городе – 56,4</a:t>
            </a:r>
            <a:endParaRPr kumimoji="0" lang="ru-RU" sz="2800" b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700809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467544" y="3645024"/>
            <a:ext cx="86764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0"/>
            <a:ext cx="43561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%  </a:t>
            </a:r>
            <a:r>
              <a:rPr lang="ru-RU" sz="3200" b="1" dirty="0" err="1" smtClean="0"/>
              <a:t>высокобальников</a:t>
            </a:r>
            <a:r>
              <a:rPr lang="ru-RU" sz="3200" b="1" dirty="0" smtClean="0"/>
              <a:t>(8)</a:t>
            </a:r>
            <a:endParaRPr lang="ru-RU" sz="32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0" y="692697"/>
          <a:ext cx="9143999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3928" y="0"/>
            <a:ext cx="1872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двоек(2)</a:t>
            </a:r>
            <a:endParaRPr lang="ru-RU" sz="2800" b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0" y="620688"/>
          <a:ext cx="9144000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7904" y="0"/>
            <a:ext cx="2026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%  выбора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0" y="764704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-192360"/>
            <a:ext cx="91440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ЕГЭ по литературе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2024 - 2 место (87)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2023 - 2 место (82,3)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2022 – 7 место (61,3)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по России – 60,92, в городе – 63,7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772817"/>
          <a:ext cx="91440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0"/>
            <a:ext cx="43561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%  </a:t>
            </a:r>
            <a:r>
              <a:rPr lang="ru-RU" sz="3200" b="1" dirty="0" err="1" smtClean="0"/>
              <a:t>высокобальников</a:t>
            </a:r>
            <a:r>
              <a:rPr lang="ru-RU" sz="3200" b="1" dirty="0" smtClean="0"/>
              <a:t>(2)</a:t>
            </a:r>
            <a:endParaRPr lang="ru-RU" sz="32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620688"/>
          <a:ext cx="9144000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0"/>
            <a:ext cx="1465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двоек</a:t>
            </a:r>
            <a:endParaRPr lang="ru-RU" sz="28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476672"/>
          <a:ext cx="9144000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 ЕГЭ по русскому языку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79512" y="1124744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872" y="0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% выбора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620688"/>
          <a:ext cx="9144000" cy="623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0"/>
            <a:ext cx="828092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ЕГЭ по географии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– 5 место (48), в 2023 - 1 место (84)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 России – 56,08, в городе – 48,3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340767"/>
          <a:ext cx="8964488" cy="5517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1880" y="0"/>
            <a:ext cx="28703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Результаты ЕГЭ</a:t>
            </a:r>
            <a:endParaRPr lang="ru-RU" sz="3200" b="1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0" y="476672"/>
          <a:ext cx="9144000" cy="638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Самый высокий процент выполнения работы</a:t>
            </a:r>
            <a:endParaRPr lang="ru-RU" sz="32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692697"/>
          <a:ext cx="9144000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% </a:t>
            </a:r>
            <a:r>
              <a:rPr lang="ru-RU" sz="3200" b="1" dirty="0" err="1" smtClean="0"/>
              <a:t>высокобальников</a:t>
            </a:r>
            <a:endParaRPr lang="ru-RU" sz="32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764704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0"/>
            <a:ext cx="3991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Результаты 2024 года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3" y="1196754"/>
          <a:ext cx="9144002" cy="3960440"/>
        </p:xfrm>
        <a:graphic>
          <a:graphicData uri="http://schemas.openxmlformats.org/drawingml/2006/table">
            <a:tbl>
              <a:tblPr/>
              <a:tblGrid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</a:tblGrid>
              <a:tr h="666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ОУ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р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/я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мат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био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хим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лит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гео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инф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англ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ист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общ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физ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сум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Мес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33368" y="0"/>
            <a:ext cx="911063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УЧАЩИЕСЯ, ПОКАЗАВШИЕ ВЫСШИЕ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РЕЗУЛЬТАТЫ ПО ЕГЭ В 2023 ГОДУ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852936"/>
            <a:ext cx="3995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u="sng" dirty="0" err="1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Велькина</a:t>
            </a:r>
            <a:r>
              <a:rPr lang="ru-RU" sz="2800" b="1" i="1" u="sng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Анастасия</a:t>
            </a:r>
            <a:endParaRPr lang="ru-RU" sz="2800" b="1" u="sng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031432" y="2132856"/>
            <a:ext cx="5112568" cy="302433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3184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solidFill>
                  <a:srgbClr val="000000"/>
                </a:solidFill>
                <a:cs typeface="Arial" pitchFamily="34" charset="0"/>
              </a:rPr>
              <a:t>Русский язык </a:t>
            </a:r>
            <a:r>
              <a:rPr lang="ru-RU" sz="2800" b="1" dirty="0" smtClean="0">
                <a:solidFill>
                  <a:srgbClr val="FF0000"/>
                </a:solidFill>
                <a:cs typeface="Arial" pitchFamily="34" charset="0"/>
              </a:rPr>
              <a:t>100</a:t>
            </a:r>
            <a:r>
              <a:rPr lang="ru-RU" sz="2800" b="1" dirty="0" smtClean="0">
                <a:solidFill>
                  <a:srgbClr val="000000"/>
                </a:solidFill>
                <a:cs typeface="Arial" pitchFamily="34" charset="0"/>
              </a:rPr>
              <a:t> баллов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(учитель – </a:t>
            </a:r>
            <a:r>
              <a:rPr lang="ru-RU" sz="2800" dirty="0" err="1" smtClean="0">
                <a:solidFill>
                  <a:srgbClr val="000000"/>
                </a:solidFill>
                <a:cs typeface="Arial" pitchFamily="34" charset="0"/>
              </a:rPr>
              <a:t>Арестова</a:t>
            </a: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 Г.В.)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ea typeface="Calibri" pitchFamily="34" charset="0"/>
                <a:cs typeface="Times New Roman" pitchFamily="18" charset="0"/>
              </a:rPr>
              <a:t>Химия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99</a:t>
            </a:r>
            <a:r>
              <a:rPr lang="ru-RU" sz="2800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ea typeface="Calibri" pitchFamily="34" charset="0"/>
                <a:cs typeface="Times New Roman" pitchFamily="18" charset="0"/>
              </a:rPr>
              <a:t>баллов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учитель – Шмакова С.В.)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ea typeface="Calibri" pitchFamily="34" charset="0"/>
                <a:cs typeface="Times New Roman" pitchFamily="18" charset="0"/>
              </a:rPr>
              <a:t>Биология </a:t>
            </a:r>
            <a:r>
              <a:rPr lang="ru-RU" sz="2800" b="1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91</a:t>
            </a:r>
            <a:r>
              <a:rPr lang="ru-RU" sz="2800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ea typeface="Calibri" pitchFamily="34" charset="0"/>
                <a:cs typeface="Times New Roman" pitchFamily="18" charset="0"/>
              </a:rPr>
              <a:t>балл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учитель – </a:t>
            </a:r>
            <a:r>
              <a:rPr lang="ru-RU" sz="2800" dirty="0" err="1" smtClean="0">
                <a:solidFill>
                  <a:srgbClr val="000000"/>
                </a:solidFill>
                <a:cs typeface="Arial" pitchFamily="34" charset="0"/>
              </a:rPr>
              <a:t>Андрякина</a:t>
            </a: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 Н.И.)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88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707904" y="2564904"/>
            <a:ext cx="5214974" cy="165618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3184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800" b="1" u="sng" dirty="0" smtClean="0">
                <a:ea typeface="Calibri" pitchFamily="34" charset="0"/>
                <a:cs typeface="Times New Roman" pitchFamily="18" charset="0"/>
              </a:rPr>
              <a:t>Математика </a:t>
            </a:r>
            <a:r>
              <a:rPr lang="ru-RU" sz="28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96</a:t>
            </a:r>
            <a:r>
              <a:rPr lang="ru-RU" sz="2800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ea typeface="Calibri" pitchFamily="34" charset="0"/>
                <a:cs typeface="Times New Roman" pitchFamily="18" charset="0"/>
              </a:rPr>
              <a:t>баллов</a:t>
            </a:r>
          </a:p>
          <a:p>
            <a:pPr lvl="0" algn="ctr"/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(учитель – Павлов Ю.А.)</a:t>
            </a:r>
            <a:endParaRPr lang="ru-RU" sz="28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en-US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400" dirty="0" smtClean="0">
              <a:solidFill>
                <a:srgbClr val="000000"/>
              </a:solidFill>
              <a:cs typeface="Arial" pitchFamily="34" charset="0"/>
            </a:endParaRPr>
          </a:p>
          <a:p>
            <a:pPr lvl="0"/>
            <a:endParaRPr lang="ru-RU" sz="2400" dirty="0" smtClean="0">
              <a:cs typeface="Arial" pitchFamily="34" charset="0"/>
            </a:endParaRPr>
          </a:p>
          <a:p>
            <a:endParaRPr lang="ru-RU" sz="2400" dirty="0" smtClean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33368" y="0"/>
            <a:ext cx="911063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УЧАЩИЕСЯ, ПОКАЗАВШИЕ ВЫСШИЕ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РЕЗУЛЬТАТЫ ПО ЕГЭ В 2024 ГОДУ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105273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52400" y="1524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30"/>
          <p:cNvSpPr>
            <a:spLocks noChangeArrowheads="1"/>
          </p:cNvSpPr>
          <p:nvPr/>
        </p:nvSpPr>
        <p:spPr bwMode="auto">
          <a:xfrm>
            <a:off x="152400" y="1524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996952"/>
            <a:ext cx="35346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 smtClean="0"/>
              <a:t>Никишов Владислав</a:t>
            </a:r>
            <a:endParaRPr lang="ru-RU" sz="2800" b="1" u="sng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68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3779912" y="2636912"/>
            <a:ext cx="5112568" cy="1440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3184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800" b="1" u="sng" dirty="0" smtClean="0">
                <a:ea typeface="Calibri" pitchFamily="34" charset="0"/>
                <a:cs typeface="Times New Roman" pitchFamily="18" charset="0"/>
              </a:rPr>
              <a:t>Математика </a:t>
            </a:r>
            <a:r>
              <a:rPr lang="ru-RU" sz="28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94</a:t>
            </a:r>
            <a:r>
              <a:rPr lang="ru-RU" sz="2800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ea typeface="Calibri" pitchFamily="34" charset="0"/>
                <a:cs typeface="Times New Roman" pitchFamily="18" charset="0"/>
              </a:rPr>
              <a:t>балла</a:t>
            </a:r>
          </a:p>
          <a:p>
            <a:pPr lvl="0" algn="ctr"/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(учитель – </a:t>
            </a:r>
            <a:r>
              <a:rPr lang="ru-RU" sz="2800" dirty="0" err="1" smtClean="0">
                <a:solidFill>
                  <a:srgbClr val="000000"/>
                </a:solidFill>
                <a:cs typeface="Arial" pitchFamily="34" charset="0"/>
              </a:rPr>
              <a:t>Семенюк</a:t>
            </a: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 О.Н.)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33368" y="0"/>
            <a:ext cx="911063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УЧАЩИЕСЯ, ПОКАЗАВШИЕ ВЫСШИЕ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РЕЗУЛЬТАТЫ ПО ЕГЭ В 2023 ГОДУ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1926" y="3068960"/>
            <a:ext cx="3221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u="sng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Карнаухов Арсений</a:t>
            </a:r>
            <a:endParaRPr lang="ru-RU" sz="2800" u="sng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551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33368" y="0"/>
            <a:ext cx="911063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УЧАЩИЕСЯ, ПОКАЗАВШИЕ ВЫСШИЕ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РЕЗУЛЬТАТЫ ПО ЕГЭ В 2023 ГОДУ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852936"/>
            <a:ext cx="3995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u="sng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Киселева Мария</a:t>
            </a:r>
            <a:endParaRPr lang="ru-RU" sz="2800" b="1" u="sng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707904" y="2420888"/>
            <a:ext cx="5214974" cy="151216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3184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800" b="1" u="sng" dirty="0" smtClean="0">
                <a:ea typeface="Calibri" pitchFamily="34" charset="0"/>
                <a:cs typeface="Times New Roman" pitchFamily="18" charset="0"/>
              </a:rPr>
              <a:t>Литература </a:t>
            </a:r>
            <a:r>
              <a:rPr lang="ru-RU" sz="28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94</a:t>
            </a:r>
            <a:r>
              <a:rPr lang="ru-RU" sz="2800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ea typeface="Calibri" pitchFamily="34" charset="0"/>
                <a:cs typeface="Times New Roman" pitchFamily="18" charset="0"/>
              </a:rPr>
              <a:t>балла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(учитель – </a:t>
            </a:r>
            <a:r>
              <a:rPr lang="ru-RU" sz="2800" dirty="0" err="1" smtClean="0">
                <a:solidFill>
                  <a:srgbClr val="000000"/>
                </a:solidFill>
                <a:cs typeface="Arial" pitchFamily="34" charset="0"/>
              </a:rPr>
              <a:t>Арестова</a:t>
            </a: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 Г.В.)</a:t>
            </a:r>
            <a:endParaRPr lang="ru-RU" sz="28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en-US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400" dirty="0" smtClean="0">
              <a:solidFill>
                <a:srgbClr val="000000"/>
              </a:solidFill>
              <a:cs typeface="Arial" pitchFamily="34" charset="0"/>
            </a:endParaRPr>
          </a:p>
          <a:p>
            <a:pPr lvl="0"/>
            <a:endParaRPr lang="ru-RU" sz="2400" dirty="0" smtClean="0">
              <a:cs typeface="Arial" pitchFamily="34" charset="0"/>
            </a:endParaRPr>
          </a:p>
          <a:p>
            <a:endParaRPr lang="ru-RU" sz="2400" dirty="0" smtClean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88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" y="-123111"/>
            <a:ext cx="914399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Средний балл по математике (</a:t>
            </a:r>
            <a:r>
              <a:rPr kumimoji="0" lang="ru-RU" sz="2800" b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2024 году –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68,3 (3 место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2023 году –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62,7 (2 место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2022 году –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69 (1 место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</a:t>
            </a:r>
            <a:r>
              <a:rPr kumimoji="0" lang="ru-RU" sz="2800" b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России – 62,55, Город – 62,6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600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2057497"/>
          <a:ext cx="8640960" cy="4179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74351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33368" y="0"/>
            <a:ext cx="911063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УЧАЩИЕСЯ, ПОКАЗАВШИЕ ВЫСШИЕ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РЕЗУЛЬТАТЫ ПО ЕГЭ В 2023 ГОДУ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852936"/>
            <a:ext cx="3995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u="sng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Сорокина Дарья</a:t>
            </a:r>
            <a:endParaRPr lang="ru-RU" sz="2800" b="1" u="sng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707904" y="2420888"/>
            <a:ext cx="5214974" cy="151216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31849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800" b="1" u="sng" dirty="0" smtClean="0">
                <a:ea typeface="Calibri" pitchFamily="34" charset="0"/>
                <a:cs typeface="Times New Roman" pitchFamily="18" charset="0"/>
              </a:rPr>
              <a:t>Литература </a:t>
            </a:r>
            <a:r>
              <a:rPr lang="ru-RU" sz="28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94</a:t>
            </a:r>
            <a:r>
              <a:rPr lang="ru-RU" sz="2800" b="1" dirty="0" smtClean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ea typeface="Calibri" pitchFamily="34" charset="0"/>
                <a:cs typeface="Times New Roman" pitchFamily="18" charset="0"/>
              </a:rPr>
              <a:t>балла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(учитель – </a:t>
            </a:r>
            <a:r>
              <a:rPr lang="ru-RU" sz="2800" dirty="0" err="1" smtClean="0">
                <a:solidFill>
                  <a:srgbClr val="000000"/>
                </a:solidFill>
                <a:cs typeface="Arial" pitchFamily="34" charset="0"/>
              </a:rPr>
              <a:t>Арестова</a:t>
            </a:r>
            <a:r>
              <a:rPr lang="ru-RU" sz="2800" dirty="0" smtClean="0">
                <a:solidFill>
                  <a:srgbClr val="000000"/>
                </a:solidFill>
                <a:cs typeface="Arial" pitchFamily="34" charset="0"/>
              </a:rPr>
              <a:t> Г.В.)</a:t>
            </a:r>
            <a:endParaRPr lang="ru-RU" sz="28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en-US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/>
            <a:endParaRPr lang="ru-RU" sz="2400" dirty="0" smtClean="0">
              <a:solidFill>
                <a:srgbClr val="000000"/>
              </a:solidFill>
              <a:cs typeface="Arial" pitchFamily="34" charset="0"/>
            </a:endParaRPr>
          </a:p>
          <a:p>
            <a:pPr lvl="0"/>
            <a:endParaRPr lang="ru-RU" sz="2400" dirty="0" smtClean="0">
              <a:cs typeface="Arial" pitchFamily="34" charset="0"/>
            </a:endParaRPr>
          </a:p>
          <a:p>
            <a:endParaRPr lang="ru-RU" sz="2400" dirty="0" smtClean="0"/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88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 ЕГЭ по математике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% </a:t>
            </a:r>
            <a:r>
              <a:rPr lang="en-US" sz="3200" b="1" dirty="0" smtClean="0"/>
              <a:t>“</a:t>
            </a:r>
            <a:r>
              <a:rPr lang="ru-RU" sz="3200" b="1" dirty="0" err="1" smtClean="0"/>
              <a:t>высокобальников</a:t>
            </a:r>
            <a:r>
              <a:rPr lang="en-US" sz="3200" b="1" dirty="0" smtClean="0"/>
              <a:t>”</a:t>
            </a:r>
            <a:r>
              <a:rPr lang="ru-RU" sz="3200" b="1" dirty="0" smtClean="0"/>
              <a:t> (12)</a:t>
            </a:r>
            <a:endParaRPr lang="ru-RU" sz="32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268760"/>
          <a:ext cx="9144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5896" y="0"/>
            <a:ext cx="1713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% выбора</a:t>
            </a:r>
            <a:endParaRPr lang="ru-RU" sz="28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66815" y="836712"/>
          <a:ext cx="881037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7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балл по обществознанию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7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2024 - 9 место (54,6),</a:t>
            </a:r>
            <a:endParaRPr kumimoji="0" lang="ru-RU" sz="27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7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2023 - 3 место (65), в 2022 - 9 место (60,6) </a:t>
            </a:r>
          </a:p>
          <a:p>
            <a:pPr lvl="0"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7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27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России – 55,05,</a:t>
            </a:r>
            <a:r>
              <a:rPr lang="ru-RU" sz="27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 городе – 55,1</a:t>
            </a:r>
          </a:p>
          <a:p>
            <a:pPr marL="0" marR="0" lvl="0" indent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7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700808"/>
          <a:ext cx="9144000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12099</TotalTime>
  <Words>810</Words>
  <Application>Microsoft Office PowerPoint</Application>
  <PresentationFormat>Экран (4:3)</PresentationFormat>
  <Paragraphs>252</Paragraphs>
  <Slides>50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Тема Office</vt:lpstr>
      <vt:lpstr>ЕГЭ 2024</vt:lpstr>
      <vt:lpstr>Слайд 2</vt:lpstr>
      <vt:lpstr>Слайд 3</vt:lpstr>
      <vt:lpstr>Результаты ЕГЭ по русскому языку</vt:lpstr>
      <vt:lpstr>Слайд 5</vt:lpstr>
      <vt:lpstr>Результаты ЕГЭ по математике</vt:lpstr>
      <vt:lpstr>% “высокобальников” (12)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Виталий Мещеряков</dc:creator>
  <cp:lastModifiedBy>Мещеряков</cp:lastModifiedBy>
  <cp:revision>719</cp:revision>
  <dcterms:created xsi:type="dcterms:W3CDTF">2017-08-28T15:12:40Z</dcterms:created>
  <dcterms:modified xsi:type="dcterms:W3CDTF">2024-08-30T04:37:21Z</dcterms:modified>
</cp:coreProperties>
</file>